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274" r:id="rId6"/>
    <p:sldId id="261" r:id="rId7"/>
    <p:sldId id="262" r:id="rId8"/>
    <p:sldId id="264" r:id="rId9"/>
    <p:sldId id="263" r:id="rId10"/>
    <p:sldId id="265" r:id="rId11"/>
    <p:sldId id="267" r:id="rId12"/>
    <p:sldId id="275" r:id="rId13"/>
    <p:sldId id="266" r:id="rId14"/>
    <p:sldId id="272" r:id="rId15"/>
    <p:sldId id="269" r:id="rId16"/>
    <p:sldId id="276" r:id="rId17"/>
    <p:sldId id="278" r:id="rId18"/>
    <p:sldId id="273" r:id="rId19"/>
    <p:sldId id="279" r:id="rId20"/>
    <p:sldId id="258" r:id="rId21"/>
    <p:sldId id="280" r:id="rId22"/>
    <p:sldId id="281"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Roes" initials="MR" lastIdx="2" clrIdx="0">
    <p:extLst>
      <p:ext uri="{19B8F6BF-5375-455C-9EA6-DF929625EA0E}">
        <p15:presenceInfo xmlns:p15="http://schemas.microsoft.com/office/powerpoint/2012/main" userId="Mark Ro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9914B"/>
    <a:srgbClr val="616161"/>
    <a:srgbClr val="A5A5A5"/>
    <a:srgbClr val="272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65012" autoAdjust="0"/>
  </p:normalViewPr>
  <p:slideViewPr>
    <p:cSldViewPr snapToGrid="0">
      <p:cViewPr varScale="1">
        <p:scale>
          <a:sx n="47" d="100"/>
          <a:sy n="47" d="100"/>
        </p:scale>
        <p:origin x="1400" y="44"/>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lley Mackey" userId="c9ed3f45-2c61-4983-b87a-bdf6cb00a618" providerId="ADAL" clId="{50023776-702A-4D69-BFA8-C15B55ABA760}"/>
    <pc:docChg chg="custSel addSld modSld sldOrd">
      <pc:chgData name="Tulley Mackey" userId="c9ed3f45-2c61-4983-b87a-bdf6cb00a618" providerId="ADAL" clId="{50023776-702A-4D69-BFA8-C15B55ABA760}" dt="2022-08-24T17:32:49.269" v="2518" actId="20577"/>
      <pc:docMkLst>
        <pc:docMk/>
      </pc:docMkLst>
      <pc:sldChg chg="delSp modTransition modAnim modNotesTx">
        <pc:chgData name="Tulley Mackey" userId="c9ed3f45-2c61-4983-b87a-bdf6cb00a618" providerId="ADAL" clId="{50023776-702A-4D69-BFA8-C15B55ABA760}" dt="2022-08-24T15:10:14.918" v="1952" actId="20577"/>
        <pc:sldMkLst>
          <pc:docMk/>
          <pc:sldMk cId="2652395282" sldId="256"/>
        </pc:sldMkLst>
        <pc:picChg chg="del">
          <ac:chgData name="Tulley Mackey" userId="c9ed3f45-2c61-4983-b87a-bdf6cb00a618" providerId="ADAL" clId="{50023776-702A-4D69-BFA8-C15B55ABA760}" dt="2022-08-19T16:34:15.311" v="1"/>
          <ac:picMkLst>
            <pc:docMk/>
            <pc:sldMk cId="2652395282" sldId="256"/>
            <ac:picMk id="26" creationId="{D9F6FBFD-9A33-C2E4-923C-99A491B5ED03}"/>
          </ac:picMkLst>
        </pc:picChg>
      </pc:sldChg>
      <pc:sldChg chg="delSp modSp mod modTransition modAnim">
        <pc:chgData name="Tulley Mackey" userId="c9ed3f45-2c61-4983-b87a-bdf6cb00a618" providerId="ADAL" clId="{50023776-702A-4D69-BFA8-C15B55ABA760}" dt="2022-08-19T16:44:41.480" v="75" actId="20577"/>
        <pc:sldMkLst>
          <pc:docMk/>
          <pc:sldMk cId="4045225629" sldId="258"/>
        </pc:sldMkLst>
        <pc:spChg chg="mod">
          <ac:chgData name="Tulley Mackey" userId="c9ed3f45-2c61-4983-b87a-bdf6cb00a618" providerId="ADAL" clId="{50023776-702A-4D69-BFA8-C15B55ABA760}" dt="2022-08-19T16:44:41.480" v="75" actId="20577"/>
          <ac:spMkLst>
            <pc:docMk/>
            <pc:sldMk cId="4045225629" sldId="258"/>
            <ac:spMk id="2" creationId="{8F5B43A5-DE22-B49F-3EA7-CC1FC6C94EA9}"/>
          </ac:spMkLst>
        </pc:spChg>
        <pc:picChg chg="del">
          <ac:chgData name="Tulley Mackey" userId="c9ed3f45-2c61-4983-b87a-bdf6cb00a618" providerId="ADAL" clId="{50023776-702A-4D69-BFA8-C15B55ABA760}" dt="2022-08-19T16:34:15.311" v="1"/>
          <ac:picMkLst>
            <pc:docMk/>
            <pc:sldMk cId="4045225629" sldId="258"/>
            <ac:picMk id="4" creationId="{32B25254-2B0B-70AB-B9AE-11F7CF89AA73}"/>
          </ac:picMkLst>
        </pc:picChg>
      </pc:sldChg>
      <pc:sldChg chg="delSp modTransition modAnim">
        <pc:chgData name="Tulley Mackey" userId="c9ed3f45-2c61-4983-b87a-bdf6cb00a618" providerId="ADAL" clId="{50023776-702A-4D69-BFA8-C15B55ABA760}" dt="2022-08-19T16:34:15.311" v="1"/>
        <pc:sldMkLst>
          <pc:docMk/>
          <pc:sldMk cId="2367808176" sldId="261"/>
        </pc:sldMkLst>
        <pc:picChg chg="del">
          <ac:chgData name="Tulley Mackey" userId="c9ed3f45-2c61-4983-b87a-bdf6cb00a618" providerId="ADAL" clId="{50023776-702A-4D69-BFA8-C15B55ABA760}" dt="2022-08-19T16:34:15.311" v="1"/>
          <ac:picMkLst>
            <pc:docMk/>
            <pc:sldMk cId="2367808176" sldId="261"/>
            <ac:picMk id="14" creationId="{22B96D2B-AA3B-573A-424A-887DBEDC6648}"/>
          </ac:picMkLst>
        </pc:picChg>
      </pc:sldChg>
      <pc:sldChg chg="delSp modTransition modAnim modNotesTx">
        <pc:chgData name="Tulley Mackey" userId="c9ed3f45-2c61-4983-b87a-bdf6cb00a618" providerId="ADAL" clId="{50023776-702A-4D69-BFA8-C15B55ABA760}" dt="2022-08-24T15:18:35.749" v="2121" actId="20577"/>
        <pc:sldMkLst>
          <pc:docMk/>
          <pc:sldMk cId="2991207823" sldId="262"/>
        </pc:sldMkLst>
        <pc:picChg chg="del">
          <ac:chgData name="Tulley Mackey" userId="c9ed3f45-2c61-4983-b87a-bdf6cb00a618" providerId="ADAL" clId="{50023776-702A-4D69-BFA8-C15B55ABA760}" dt="2022-08-19T16:34:15.311" v="1"/>
          <ac:picMkLst>
            <pc:docMk/>
            <pc:sldMk cId="2991207823" sldId="262"/>
            <ac:picMk id="12" creationId="{24D68EB8-22B0-68A6-E9DC-5E9CBBE4B0B0}"/>
          </ac:picMkLst>
        </pc:picChg>
      </pc:sldChg>
      <pc:sldChg chg="delSp modTransition modAnim modNotesTx">
        <pc:chgData name="Tulley Mackey" userId="c9ed3f45-2c61-4983-b87a-bdf6cb00a618" providerId="ADAL" clId="{50023776-702A-4D69-BFA8-C15B55ABA760}" dt="2022-08-24T17:29:53.298" v="2489" actId="20577"/>
        <pc:sldMkLst>
          <pc:docMk/>
          <pc:sldMk cId="59234702" sldId="263"/>
        </pc:sldMkLst>
        <pc:picChg chg="del">
          <ac:chgData name="Tulley Mackey" userId="c9ed3f45-2c61-4983-b87a-bdf6cb00a618" providerId="ADAL" clId="{50023776-702A-4D69-BFA8-C15B55ABA760}" dt="2022-08-19T16:34:15.311" v="1"/>
          <ac:picMkLst>
            <pc:docMk/>
            <pc:sldMk cId="59234702" sldId="263"/>
            <ac:picMk id="10" creationId="{375AEF1D-C31B-619D-0C05-7281778E6F89}"/>
          </ac:picMkLst>
        </pc:picChg>
      </pc:sldChg>
      <pc:sldChg chg="delSp modTransition modAnim modNotesTx">
        <pc:chgData name="Tulley Mackey" userId="c9ed3f45-2c61-4983-b87a-bdf6cb00a618" providerId="ADAL" clId="{50023776-702A-4D69-BFA8-C15B55ABA760}" dt="2022-08-24T15:13:29.326" v="1999" actId="20577"/>
        <pc:sldMkLst>
          <pc:docMk/>
          <pc:sldMk cId="947185322" sldId="264"/>
        </pc:sldMkLst>
        <pc:picChg chg="del">
          <ac:chgData name="Tulley Mackey" userId="c9ed3f45-2c61-4983-b87a-bdf6cb00a618" providerId="ADAL" clId="{50023776-702A-4D69-BFA8-C15B55ABA760}" dt="2022-08-19T16:34:15.311" v="1"/>
          <ac:picMkLst>
            <pc:docMk/>
            <pc:sldMk cId="947185322" sldId="264"/>
            <ac:picMk id="11" creationId="{553910CC-E44D-0A4F-536A-459F8EE681CE}"/>
          </ac:picMkLst>
        </pc:picChg>
      </pc:sldChg>
      <pc:sldChg chg="delSp modTransition modAnim modNotesTx">
        <pc:chgData name="Tulley Mackey" userId="c9ed3f45-2c61-4983-b87a-bdf6cb00a618" providerId="ADAL" clId="{50023776-702A-4D69-BFA8-C15B55ABA760}" dt="2022-08-24T17:31:41.446" v="2510" actId="20577"/>
        <pc:sldMkLst>
          <pc:docMk/>
          <pc:sldMk cId="1037267803" sldId="265"/>
        </pc:sldMkLst>
        <pc:picChg chg="del">
          <ac:chgData name="Tulley Mackey" userId="c9ed3f45-2c61-4983-b87a-bdf6cb00a618" providerId="ADAL" clId="{50023776-702A-4D69-BFA8-C15B55ABA760}" dt="2022-08-19T16:34:15.311" v="1"/>
          <ac:picMkLst>
            <pc:docMk/>
            <pc:sldMk cId="1037267803" sldId="265"/>
            <ac:picMk id="11" creationId="{26CF6DED-A98B-99C1-09F4-8D9C588A89C6}"/>
          </ac:picMkLst>
        </pc:picChg>
      </pc:sldChg>
      <pc:sldChg chg="delSp modSp mod modTransition modAnim">
        <pc:chgData name="Tulley Mackey" userId="c9ed3f45-2c61-4983-b87a-bdf6cb00a618" providerId="ADAL" clId="{50023776-702A-4D69-BFA8-C15B55ABA760}" dt="2022-08-19T18:39:31.888" v="1319" actId="14100"/>
        <pc:sldMkLst>
          <pc:docMk/>
          <pc:sldMk cId="2083803937" sldId="266"/>
        </pc:sldMkLst>
        <pc:picChg chg="del">
          <ac:chgData name="Tulley Mackey" userId="c9ed3f45-2c61-4983-b87a-bdf6cb00a618" providerId="ADAL" clId="{50023776-702A-4D69-BFA8-C15B55ABA760}" dt="2022-08-19T16:34:15.311" v="1"/>
          <ac:picMkLst>
            <pc:docMk/>
            <pc:sldMk cId="2083803937" sldId="266"/>
            <ac:picMk id="10" creationId="{F9B11CB9-8855-95A7-727E-13B0F16D0E4F}"/>
          </ac:picMkLst>
        </pc:picChg>
        <pc:cxnChg chg="mod">
          <ac:chgData name="Tulley Mackey" userId="c9ed3f45-2c61-4983-b87a-bdf6cb00a618" providerId="ADAL" clId="{50023776-702A-4D69-BFA8-C15B55ABA760}" dt="2022-08-19T18:39:19.616" v="1314" actId="1076"/>
          <ac:cxnSpMkLst>
            <pc:docMk/>
            <pc:sldMk cId="2083803937" sldId="266"/>
            <ac:cxnSpMk id="9" creationId="{BA8DB361-1B3F-92E1-62C3-68AF559185DB}"/>
          </ac:cxnSpMkLst>
        </pc:cxnChg>
        <pc:cxnChg chg="mod">
          <ac:chgData name="Tulley Mackey" userId="c9ed3f45-2c61-4983-b87a-bdf6cb00a618" providerId="ADAL" clId="{50023776-702A-4D69-BFA8-C15B55ABA760}" dt="2022-08-19T18:39:31.888" v="1319" actId="14100"/>
          <ac:cxnSpMkLst>
            <pc:docMk/>
            <pc:sldMk cId="2083803937" sldId="266"/>
            <ac:cxnSpMk id="21" creationId="{B60C7506-E6D3-B295-CBFD-DF8B83255FF2}"/>
          </ac:cxnSpMkLst>
        </pc:cxnChg>
      </pc:sldChg>
      <pc:sldChg chg="delSp modTransition modAnim modNotesTx">
        <pc:chgData name="Tulley Mackey" userId="c9ed3f45-2c61-4983-b87a-bdf6cb00a618" providerId="ADAL" clId="{50023776-702A-4D69-BFA8-C15B55ABA760}" dt="2022-08-24T17:32:49.269" v="2518" actId="20577"/>
        <pc:sldMkLst>
          <pc:docMk/>
          <pc:sldMk cId="709969327" sldId="267"/>
        </pc:sldMkLst>
        <pc:picChg chg="del">
          <ac:chgData name="Tulley Mackey" userId="c9ed3f45-2c61-4983-b87a-bdf6cb00a618" providerId="ADAL" clId="{50023776-702A-4D69-BFA8-C15B55ABA760}" dt="2022-08-19T16:34:15.311" v="1"/>
          <ac:picMkLst>
            <pc:docMk/>
            <pc:sldMk cId="709969327" sldId="267"/>
            <ac:picMk id="10" creationId="{05E9932E-1C45-17C1-9687-5B774CC81C2C}"/>
          </ac:picMkLst>
        </pc:picChg>
      </pc:sldChg>
      <pc:sldChg chg="delSp modTransition modAnim">
        <pc:chgData name="Tulley Mackey" userId="c9ed3f45-2c61-4983-b87a-bdf6cb00a618" providerId="ADAL" clId="{50023776-702A-4D69-BFA8-C15B55ABA760}" dt="2022-08-19T16:34:15.311" v="1"/>
        <pc:sldMkLst>
          <pc:docMk/>
          <pc:sldMk cId="2409360326" sldId="269"/>
        </pc:sldMkLst>
        <pc:picChg chg="del">
          <ac:chgData name="Tulley Mackey" userId="c9ed3f45-2c61-4983-b87a-bdf6cb00a618" providerId="ADAL" clId="{50023776-702A-4D69-BFA8-C15B55ABA760}" dt="2022-08-19T16:34:15.311" v="1"/>
          <ac:picMkLst>
            <pc:docMk/>
            <pc:sldMk cId="2409360326" sldId="269"/>
            <ac:picMk id="10" creationId="{6C649166-A8B1-B1BC-CE40-AA416286076D}"/>
          </ac:picMkLst>
        </pc:picChg>
      </pc:sldChg>
      <pc:sldChg chg="delSp modSp mod modTransition modAnim modNotesTx">
        <pc:chgData name="Tulley Mackey" userId="c9ed3f45-2c61-4983-b87a-bdf6cb00a618" providerId="ADAL" clId="{50023776-702A-4D69-BFA8-C15B55ABA760}" dt="2022-08-24T15:38:13.780" v="2322" actId="14100"/>
        <pc:sldMkLst>
          <pc:docMk/>
          <pc:sldMk cId="3814682700" sldId="272"/>
        </pc:sldMkLst>
        <pc:picChg chg="del">
          <ac:chgData name="Tulley Mackey" userId="c9ed3f45-2c61-4983-b87a-bdf6cb00a618" providerId="ADAL" clId="{50023776-702A-4D69-BFA8-C15B55ABA760}" dt="2022-08-19T16:34:15.311" v="1"/>
          <ac:picMkLst>
            <pc:docMk/>
            <pc:sldMk cId="3814682700" sldId="272"/>
            <ac:picMk id="9" creationId="{6A3ED2AA-A05D-0A7C-FD83-FAE3171A9343}"/>
          </ac:picMkLst>
        </pc:picChg>
        <pc:picChg chg="mod">
          <ac:chgData name="Tulley Mackey" userId="c9ed3f45-2c61-4983-b87a-bdf6cb00a618" providerId="ADAL" clId="{50023776-702A-4D69-BFA8-C15B55ABA760}" dt="2022-08-24T15:38:13.780" v="2322" actId="14100"/>
          <ac:picMkLst>
            <pc:docMk/>
            <pc:sldMk cId="3814682700" sldId="272"/>
            <ac:picMk id="12" creationId="{D44116DD-6231-D5D0-7007-B3B98A91CBB3}"/>
          </ac:picMkLst>
        </pc:picChg>
      </pc:sldChg>
      <pc:sldChg chg="delSp modSp mod modTransition modAnim modNotesTx">
        <pc:chgData name="Tulley Mackey" userId="c9ed3f45-2c61-4983-b87a-bdf6cb00a618" providerId="ADAL" clId="{50023776-702A-4D69-BFA8-C15B55ABA760}" dt="2022-08-24T15:54:44.432" v="2456" actId="20577"/>
        <pc:sldMkLst>
          <pc:docMk/>
          <pc:sldMk cId="596232599" sldId="273"/>
        </pc:sldMkLst>
        <pc:spChg chg="mod">
          <ac:chgData name="Tulley Mackey" userId="c9ed3f45-2c61-4983-b87a-bdf6cb00a618" providerId="ADAL" clId="{50023776-702A-4D69-BFA8-C15B55ABA760}" dt="2022-08-19T16:36:29.455" v="34" actId="20577"/>
          <ac:spMkLst>
            <pc:docMk/>
            <pc:sldMk cId="596232599" sldId="273"/>
            <ac:spMk id="8" creationId="{7544E124-E08B-267D-DF3C-5BB910612422}"/>
          </ac:spMkLst>
        </pc:spChg>
        <pc:picChg chg="del">
          <ac:chgData name="Tulley Mackey" userId="c9ed3f45-2c61-4983-b87a-bdf6cb00a618" providerId="ADAL" clId="{50023776-702A-4D69-BFA8-C15B55ABA760}" dt="2022-08-19T16:34:15.311" v="1"/>
          <ac:picMkLst>
            <pc:docMk/>
            <pc:sldMk cId="596232599" sldId="273"/>
            <ac:picMk id="9" creationId="{1D3050DF-4B5A-C697-0C42-36E5E6F71ABF}"/>
          </ac:picMkLst>
        </pc:picChg>
      </pc:sldChg>
      <pc:sldChg chg="delSp modTransition modAnim modNotesTx">
        <pc:chgData name="Tulley Mackey" userId="c9ed3f45-2c61-4983-b87a-bdf6cb00a618" providerId="ADAL" clId="{50023776-702A-4D69-BFA8-C15B55ABA760}" dt="2022-08-24T15:10:29.286" v="1964" actId="20577"/>
        <pc:sldMkLst>
          <pc:docMk/>
          <pc:sldMk cId="339161483" sldId="274"/>
        </pc:sldMkLst>
        <pc:picChg chg="del">
          <ac:chgData name="Tulley Mackey" userId="c9ed3f45-2c61-4983-b87a-bdf6cb00a618" providerId="ADAL" clId="{50023776-702A-4D69-BFA8-C15B55ABA760}" dt="2022-08-19T16:34:15.311" v="1"/>
          <ac:picMkLst>
            <pc:docMk/>
            <pc:sldMk cId="339161483" sldId="274"/>
            <ac:picMk id="17" creationId="{18146684-A746-B508-ABC5-0E263DE3B52E}"/>
          </ac:picMkLst>
        </pc:picChg>
      </pc:sldChg>
      <pc:sldChg chg="delSp modTransition modAnim modNotesTx">
        <pc:chgData name="Tulley Mackey" userId="c9ed3f45-2c61-4983-b87a-bdf6cb00a618" providerId="ADAL" clId="{50023776-702A-4D69-BFA8-C15B55ABA760}" dt="2022-08-24T15:31:22.357" v="2320" actId="20577"/>
        <pc:sldMkLst>
          <pc:docMk/>
          <pc:sldMk cId="316765473" sldId="275"/>
        </pc:sldMkLst>
        <pc:picChg chg="del">
          <ac:chgData name="Tulley Mackey" userId="c9ed3f45-2c61-4983-b87a-bdf6cb00a618" providerId="ADAL" clId="{50023776-702A-4D69-BFA8-C15B55ABA760}" dt="2022-08-19T16:34:15.311" v="1"/>
          <ac:picMkLst>
            <pc:docMk/>
            <pc:sldMk cId="316765473" sldId="275"/>
            <ac:picMk id="9" creationId="{349CBADB-C60A-51E6-4D32-BA841670F79E}"/>
          </ac:picMkLst>
        </pc:picChg>
      </pc:sldChg>
      <pc:sldChg chg="delSp modTransition modAnim">
        <pc:chgData name="Tulley Mackey" userId="c9ed3f45-2c61-4983-b87a-bdf6cb00a618" providerId="ADAL" clId="{50023776-702A-4D69-BFA8-C15B55ABA760}" dt="2022-08-19T16:34:15.311" v="1"/>
        <pc:sldMkLst>
          <pc:docMk/>
          <pc:sldMk cId="3011249195" sldId="276"/>
        </pc:sldMkLst>
        <pc:picChg chg="del">
          <ac:chgData name="Tulley Mackey" userId="c9ed3f45-2c61-4983-b87a-bdf6cb00a618" providerId="ADAL" clId="{50023776-702A-4D69-BFA8-C15B55ABA760}" dt="2022-08-19T16:34:15.311" v="1"/>
          <ac:picMkLst>
            <pc:docMk/>
            <pc:sldMk cId="3011249195" sldId="276"/>
            <ac:picMk id="11" creationId="{322392E5-6BEA-6F5F-1F6C-6945148B95CA}"/>
          </ac:picMkLst>
        </pc:picChg>
      </pc:sldChg>
      <pc:sldChg chg="delSp modTransition modAnim modNotesTx">
        <pc:chgData name="Tulley Mackey" userId="c9ed3f45-2c61-4983-b87a-bdf6cb00a618" providerId="ADAL" clId="{50023776-702A-4D69-BFA8-C15B55ABA760}" dt="2022-08-24T15:54:01.077" v="2443" actId="20577"/>
        <pc:sldMkLst>
          <pc:docMk/>
          <pc:sldMk cId="503433395" sldId="278"/>
        </pc:sldMkLst>
        <pc:picChg chg="del">
          <ac:chgData name="Tulley Mackey" userId="c9ed3f45-2c61-4983-b87a-bdf6cb00a618" providerId="ADAL" clId="{50023776-702A-4D69-BFA8-C15B55ABA760}" dt="2022-08-19T16:34:15.311" v="1"/>
          <ac:picMkLst>
            <pc:docMk/>
            <pc:sldMk cId="503433395" sldId="278"/>
            <ac:picMk id="10" creationId="{6AC27251-2820-B225-1007-6EE7F7DAA26D}"/>
          </ac:picMkLst>
        </pc:picChg>
      </pc:sldChg>
      <pc:sldChg chg="delSp modSp mod modTransition modAnim modNotesTx">
        <pc:chgData name="Tulley Mackey" userId="c9ed3f45-2c61-4983-b87a-bdf6cb00a618" providerId="ADAL" clId="{50023776-702A-4D69-BFA8-C15B55ABA760}" dt="2022-08-19T18:48:52.935" v="1656" actId="20577"/>
        <pc:sldMkLst>
          <pc:docMk/>
          <pc:sldMk cId="2186453374" sldId="279"/>
        </pc:sldMkLst>
        <pc:spChg chg="mod">
          <ac:chgData name="Tulley Mackey" userId="c9ed3f45-2c61-4983-b87a-bdf6cb00a618" providerId="ADAL" clId="{50023776-702A-4D69-BFA8-C15B55ABA760}" dt="2022-08-19T18:42:53.680" v="1361" actId="14100"/>
          <ac:spMkLst>
            <pc:docMk/>
            <pc:sldMk cId="2186453374" sldId="279"/>
            <ac:spMk id="4" creationId="{E057C113-B160-468F-9E25-2A7A8EDF78F5}"/>
          </ac:spMkLst>
        </pc:spChg>
        <pc:spChg chg="mod">
          <ac:chgData name="Tulley Mackey" userId="c9ed3f45-2c61-4983-b87a-bdf6cb00a618" providerId="ADAL" clId="{50023776-702A-4D69-BFA8-C15B55ABA760}" dt="2022-08-19T18:42:47.912" v="1360" actId="14100"/>
          <ac:spMkLst>
            <pc:docMk/>
            <pc:sldMk cId="2186453374" sldId="279"/>
            <ac:spMk id="8" creationId="{7544E124-E08B-267D-DF3C-5BB910612422}"/>
          </ac:spMkLst>
        </pc:spChg>
        <pc:picChg chg="del">
          <ac:chgData name="Tulley Mackey" userId="c9ed3f45-2c61-4983-b87a-bdf6cb00a618" providerId="ADAL" clId="{50023776-702A-4D69-BFA8-C15B55ABA760}" dt="2022-08-19T16:34:15.311" v="1"/>
          <ac:picMkLst>
            <pc:docMk/>
            <pc:sldMk cId="2186453374" sldId="279"/>
            <ac:picMk id="10" creationId="{EFD69299-83EC-3FF7-9A47-8727638554F5}"/>
          </ac:picMkLst>
        </pc:picChg>
      </pc:sldChg>
      <pc:sldChg chg="addSp delSp modSp add mod ord modNotesTx">
        <pc:chgData name="Tulley Mackey" userId="c9ed3f45-2c61-4983-b87a-bdf6cb00a618" providerId="ADAL" clId="{50023776-702A-4D69-BFA8-C15B55ABA760}" dt="2022-08-24T16:51:46.478" v="2488" actId="20577"/>
        <pc:sldMkLst>
          <pc:docMk/>
          <pc:sldMk cId="147895823" sldId="280"/>
        </pc:sldMkLst>
        <pc:spChg chg="mod">
          <ac:chgData name="Tulley Mackey" userId="c9ed3f45-2c61-4983-b87a-bdf6cb00a618" providerId="ADAL" clId="{50023776-702A-4D69-BFA8-C15B55ABA760}" dt="2022-08-24T15:57:19.426" v="2486" actId="207"/>
          <ac:spMkLst>
            <pc:docMk/>
            <pc:sldMk cId="147895823" sldId="280"/>
            <ac:spMk id="4" creationId="{E057C113-B160-468F-9E25-2A7A8EDF78F5}"/>
          </ac:spMkLst>
        </pc:spChg>
        <pc:spChg chg="mod">
          <ac:chgData name="Tulley Mackey" userId="c9ed3f45-2c61-4983-b87a-bdf6cb00a618" providerId="ADAL" clId="{50023776-702A-4D69-BFA8-C15B55ABA760}" dt="2022-08-24T16:51:46.478" v="2488" actId="20577"/>
          <ac:spMkLst>
            <pc:docMk/>
            <pc:sldMk cId="147895823" sldId="280"/>
            <ac:spMk id="8" creationId="{7544E124-E08B-267D-DF3C-5BB910612422}"/>
          </ac:spMkLst>
        </pc:spChg>
        <pc:picChg chg="del">
          <ac:chgData name="Tulley Mackey" userId="c9ed3f45-2c61-4983-b87a-bdf6cb00a618" providerId="ADAL" clId="{50023776-702A-4D69-BFA8-C15B55ABA760}" dt="2022-08-19T16:45:49.164" v="79" actId="21"/>
          <ac:picMkLst>
            <pc:docMk/>
            <pc:sldMk cId="147895823" sldId="280"/>
            <ac:picMk id="9" creationId="{1B59F3A3-B09D-6BA5-36C5-7CA8C6D5CC60}"/>
          </ac:picMkLst>
        </pc:picChg>
        <pc:picChg chg="add mod ord">
          <ac:chgData name="Tulley Mackey" userId="c9ed3f45-2c61-4983-b87a-bdf6cb00a618" providerId="ADAL" clId="{50023776-702A-4D69-BFA8-C15B55ABA760}" dt="2022-08-19T17:00:47.707" v="88" actId="167"/>
          <ac:picMkLst>
            <pc:docMk/>
            <pc:sldMk cId="147895823" sldId="280"/>
            <ac:picMk id="10" creationId="{6980AF87-5B6A-9923-D2E3-1B4F9829F387}"/>
          </ac:picMkLst>
        </pc:picChg>
      </pc:sldChg>
      <pc:sldChg chg="addSp delSp modSp add mod modClrScheme chgLayout modNotesTx">
        <pc:chgData name="Tulley Mackey" userId="c9ed3f45-2c61-4983-b87a-bdf6cb00a618" providerId="ADAL" clId="{50023776-702A-4D69-BFA8-C15B55ABA760}" dt="2022-08-19T18:09:00.960" v="967" actId="20577"/>
        <pc:sldMkLst>
          <pc:docMk/>
          <pc:sldMk cId="3997388566" sldId="281"/>
        </pc:sldMkLst>
        <pc:spChg chg="del mod">
          <ac:chgData name="Tulley Mackey" userId="c9ed3f45-2c61-4983-b87a-bdf6cb00a618" providerId="ADAL" clId="{50023776-702A-4D69-BFA8-C15B55ABA760}" dt="2022-08-19T18:00:21.614" v="490" actId="21"/>
          <ac:spMkLst>
            <pc:docMk/>
            <pc:sldMk cId="3997388566" sldId="281"/>
            <ac:spMk id="4" creationId="{E057C113-B160-468F-9E25-2A7A8EDF78F5}"/>
          </ac:spMkLst>
        </pc:spChg>
        <pc:spChg chg="add del mod ord">
          <ac:chgData name="Tulley Mackey" userId="c9ed3f45-2c61-4983-b87a-bdf6cb00a618" providerId="ADAL" clId="{50023776-702A-4D69-BFA8-C15B55ABA760}" dt="2022-08-19T18:03:51.912" v="607" actId="700"/>
          <ac:spMkLst>
            <pc:docMk/>
            <pc:sldMk cId="3997388566" sldId="281"/>
            <ac:spMk id="6" creationId="{F6F9DB4B-1F34-4C15-FDEB-2012449BEED9}"/>
          </ac:spMkLst>
        </pc:spChg>
        <pc:spChg chg="del mod ord">
          <ac:chgData name="Tulley Mackey" userId="c9ed3f45-2c61-4983-b87a-bdf6cb00a618" providerId="ADAL" clId="{50023776-702A-4D69-BFA8-C15B55ABA760}" dt="2022-08-19T18:04:53.880" v="651" actId="21"/>
          <ac:spMkLst>
            <pc:docMk/>
            <pc:sldMk cId="3997388566" sldId="281"/>
            <ac:spMk id="8" creationId="{7544E124-E08B-267D-DF3C-5BB910612422}"/>
          </ac:spMkLst>
        </pc:spChg>
        <pc:spChg chg="add del mod ord">
          <ac:chgData name="Tulley Mackey" userId="c9ed3f45-2c61-4983-b87a-bdf6cb00a618" providerId="ADAL" clId="{50023776-702A-4D69-BFA8-C15B55ABA760}" dt="2022-08-19T18:04:00.699" v="610" actId="21"/>
          <ac:spMkLst>
            <pc:docMk/>
            <pc:sldMk cId="3997388566" sldId="281"/>
            <ac:spMk id="9" creationId="{FA51AAC8-8AEB-FDC6-46CD-CD736BD2ACCB}"/>
          </ac:spMkLst>
        </pc:spChg>
        <pc:spChg chg="add del mod ord">
          <ac:chgData name="Tulley Mackey" userId="c9ed3f45-2c61-4983-b87a-bdf6cb00a618" providerId="ADAL" clId="{50023776-702A-4D69-BFA8-C15B55ABA760}" dt="2022-08-19T18:03:47.005" v="606" actId="21"/>
          <ac:spMkLst>
            <pc:docMk/>
            <pc:sldMk cId="3997388566" sldId="281"/>
            <ac:spMk id="11" creationId="{74FAD37A-93C7-6935-F6B7-AC8FB0BE976B}"/>
          </ac:spMkLst>
        </pc:spChg>
        <pc:spChg chg="add del mod ord">
          <ac:chgData name="Tulley Mackey" userId="c9ed3f45-2c61-4983-b87a-bdf6cb00a618" providerId="ADAL" clId="{50023776-702A-4D69-BFA8-C15B55ABA760}" dt="2022-08-19T18:03:29.498" v="603" actId="931"/>
          <ac:spMkLst>
            <pc:docMk/>
            <pc:sldMk cId="3997388566" sldId="281"/>
            <ac:spMk id="12" creationId="{1B9FC2E8-9EFA-C295-BAD1-1142DBE9FAB9}"/>
          </ac:spMkLst>
        </pc:spChg>
        <pc:spChg chg="add del mod">
          <ac:chgData name="Tulley Mackey" userId="c9ed3f45-2c61-4983-b87a-bdf6cb00a618" providerId="ADAL" clId="{50023776-702A-4D69-BFA8-C15B55ABA760}" dt="2022-08-19T18:03:51.912" v="607" actId="700"/>
          <ac:spMkLst>
            <pc:docMk/>
            <pc:sldMk cId="3997388566" sldId="281"/>
            <ac:spMk id="16" creationId="{E1F65F8A-4E4E-1D40-6D0B-023623F41774}"/>
          </ac:spMkLst>
        </pc:spChg>
        <pc:spChg chg="add mod ord">
          <ac:chgData name="Tulley Mackey" userId="c9ed3f45-2c61-4983-b87a-bdf6cb00a618" providerId="ADAL" clId="{50023776-702A-4D69-BFA8-C15B55ABA760}" dt="2022-08-19T18:06:31.401" v="693" actId="20577"/>
          <ac:spMkLst>
            <pc:docMk/>
            <pc:sldMk cId="3997388566" sldId="281"/>
            <ac:spMk id="17" creationId="{A2933400-E269-53AB-E5F5-D441F813725A}"/>
          </ac:spMkLst>
        </pc:spChg>
        <pc:spChg chg="add del mod">
          <ac:chgData name="Tulley Mackey" userId="c9ed3f45-2c61-4983-b87a-bdf6cb00a618" providerId="ADAL" clId="{50023776-702A-4D69-BFA8-C15B55ABA760}" dt="2022-08-19T18:05:00.619" v="652" actId="21"/>
          <ac:spMkLst>
            <pc:docMk/>
            <pc:sldMk cId="3997388566" sldId="281"/>
            <ac:spMk id="19" creationId="{10400F1D-92CF-F70B-1FC2-000BD4CF228F}"/>
          </ac:spMkLst>
        </pc:spChg>
        <pc:picChg chg="del mod">
          <ac:chgData name="Tulley Mackey" userId="c9ed3f45-2c61-4983-b87a-bdf6cb00a618" providerId="ADAL" clId="{50023776-702A-4D69-BFA8-C15B55ABA760}" dt="2022-08-19T18:01:46.371" v="584" actId="21"/>
          <ac:picMkLst>
            <pc:docMk/>
            <pc:sldMk cId="3997388566" sldId="281"/>
            <ac:picMk id="10" creationId="{6980AF87-5B6A-9923-D2E3-1B4F9829F387}"/>
          </ac:picMkLst>
        </pc:picChg>
        <pc:picChg chg="add mod ord">
          <ac:chgData name="Tulley Mackey" userId="c9ed3f45-2c61-4983-b87a-bdf6cb00a618" providerId="ADAL" clId="{50023776-702A-4D69-BFA8-C15B55ABA760}" dt="2022-08-19T18:05:30.038" v="656" actId="14100"/>
          <ac:picMkLst>
            <pc:docMk/>
            <pc:sldMk cId="3997388566" sldId="281"/>
            <ac:picMk id="14" creationId="{84F5AFE4-DC2D-0EF5-BA46-4AAF15E59FA9}"/>
          </ac:picMkLst>
        </pc:picChg>
      </pc:sldChg>
      <pc:sldChg chg="addSp delSp modSp add mod modNotesTx">
        <pc:chgData name="Tulley Mackey" userId="c9ed3f45-2c61-4983-b87a-bdf6cb00a618" providerId="ADAL" clId="{50023776-702A-4D69-BFA8-C15B55ABA760}" dt="2022-08-19T18:17:00.096" v="1289" actId="255"/>
        <pc:sldMkLst>
          <pc:docMk/>
          <pc:sldMk cId="691222660" sldId="282"/>
        </pc:sldMkLst>
        <pc:spChg chg="add mod">
          <ac:chgData name="Tulley Mackey" userId="c9ed3f45-2c61-4983-b87a-bdf6cb00a618" providerId="ADAL" clId="{50023776-702A-4D69-BFA8-C15B55ABA760}" dt="2022-08-19T18:17:00.096" v="1289" actId="255"/>
          <ac:spMkLst>
            <pc:docMk/>
            <pc:sldMk cId="691222660" sldId="282"/>
            <ac:spMk id="8" creationId="{0C8E957E-8505-C57E-2831-12454B96E945}"/>
          </ac:spMkLst>
        </pc:spChg>
        <pc:spChg chg="mod">
          <ac:chgData name="Tulley Mackey" userId="c9ed3f45-2c61-4983-b87a-bdf6cb00a618" providerId="ADAL" clId="{50023776-702A-4D69-BFA8-C15B55ABA760}" dt="2022-08-19T18:11:41.491" v="1193" actId="20577"/>
          <ac:spMkLst>
            <pc:docMk/>
            <pc:sldMk cId="691222660" sldId="282"/>
            <ac:spMk id="17" creationId="{A2933400-E269-53AB-E5F5-D441F813725A}"/>
          </ac:spMkLst>
        </pc:spChg>
        <pc:picChg chg="add mod">
          <ac:chgData name="Tulley Mackey" userId="c9ed3f45-2c61-4983-b87a-bdf6cb00a618" providerId="ADAL" clId="{50023776-702A-4D69-BFA8-C15B55ABA760}" dt="2022-08-19T18:15:53.767" v="1200" actId="14100"/>
          <ac:picMkLst>
            <pc:docMk/>
            <pc:sldMk cId="691222660" sldId="282"/>
            <ac:picMk id="6" creationId="{CB079667-EFE9-6EFA-3C79-974CA4D48C4E}"/>
          </ac:picMkLst>
        </pc:picChg>
        <pc:picChg chg="del">
          <ac:chgData name="Tulley Mackey" userId="c9ed3f45-2c61-4983-b87a-bdf6cb00a618" providerId="ADAL" clId="{50023776-702A-4D69-BFA8-C15B55ABA760}" dt="2022-08-19T18:10:46.282" v="1111" actId="21"/>
          <ac:picMkLst>
            <pc:docMk/>
            <pc:sldMk cId="691222660" sldId="282"/>
            <ac:picMk id="14" creationId="{84F5AFE4-DC2D-0EF5-BA46-4AAF15E59FA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EABFD4-59B7-44B4-94D5-962786D6927D}" type="datetimeFigureOut">
              <a:rPr lang="en-US" smtClean="0"/>
              <a:t>8/24/2022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6DD863-F0DD-4577-B121-8CCC2CCC82C7}" type="slidenum">
              <a:rPr lang="en-US" smtClean="0"/>
              <a:t>‹#›</a:t>
            </a:fld>
            <a:endParaRPr lang="en-US"/>
          </a:p>
        </p:txBody>
      </p:sp>
    </p:spTree>
    <p:extLst>
      <p:ext uri="{BB962C8B-B14F-4D97-AF65-F5344CB8AC3E}">
        <p14:creationId xmlns:p14="http://schemas.microsoft.com/office/powerpoint/2010/main" val="853419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cs typeface="Arial" panose="020B0604020202020204" pitchFamily="34" charset="0"/>
              </a:rPr>
              <a:t>Hi, my name is Tulley Mackey.  I live in Salmon, ID where I’ve been involved in fish conservation work for over a decade.  I work for Mt Hood Environmental as a field biologist and I’m a graduate student at the University of Idaho in the water resources program.</a:t>
            </a:r>
          </a:p>
          <a:p>
            <a:endParaRPr lang="en-US" sz="1200" dirty="0">
              <a:latin typeface="+mn-lt"/>
              <a:cs typeface="Arial" panose="020B0604020202020204" pitchFamily="34" charset="0"/>
            </a:endParaRPr>
          </a:p>
          <a:p>
            <a:r>
              <a:rPr lang="en-US" sz="1200" dirty="0">
                <a:latin typeface="+mn-lt"/>
                <a:cs typeface="Arial" panose="020B0604020202020204" pitchFamily="34" charset="0"/>
              </a:rPr>
              <a:t>Today, I’ll be presenting on the use of Drone Assisted Stream Habitat surveys in central Idaho to evaluate fish capacity of both high quality habitat in relatively pristine watersheds and impacted habitat in degraded watersheds.  By identifying habitat characteristics associated with high capacity, we hope this comparative analysis will help resource managers and rehabilitation planners prioritize areas for rehabilitation and inform rehabilitation design. I’d like to thank my colleagues, Bryce </a:t>
            </a:r>
            <a:r>
              <a:rPr lang="en-US" sz="1200" dirty="0" err="1">
                <a:latin typeface="+mn-lt"/>
                <a:cs typeface="Arial" panose="020B0604020202020204" pitchFamily="34" charset="0"/>
              </a:rPr>
              <a:t>Oldemeyer</a:t>
            </a:r>
            <a:r>
              <a:rPr lang="en-US" sz="1200" dirty="0">
                <a:latin typeface="+mn-lt"/>
                <a:cs typeface="Arial" panose="020B0604020202020204" pitchFamily="34" charset="0"/>
              </a:rPr>
              <a:t>, Marc Roes and Mike Ackerman at Mt Hood Environmental, Richie Carmichael at </a:t>
            </a:r>
            <a:r>
              <a:rPr lang="en-US" sz="1200" dirty="0" err="1">
                <a:latin typeface="+mn-lt"/>
                <a:cs typeface="Arial" panose="020B0604020202020204" pitchFamily="34" charset="0"/>
              </a:rPr>
              <a:t>Biomark</a:t>
            </a:r>
            <a:r>
              <a:rPr lang="en-US" sz="1200" dirty="0">
                <a:latin typeface="+mn-lt"/>
                <a:cs typeface="Arial" panose="020B0604020202020204" pitchFamily="34" charset="0"/>
              </a:rPr>
              <a:t>, and Tim Hanrahan and Sam Box at Rio ASE for helping me put this presentation together.  </a:t>
            </a:r>
          </a:p>
        </p:txBody>
      </p:sp>
      <p:sp>
        <p:nvSpPr>
          <p:cNvPr id="4" name="Slide Number Placeholder 3"/>
          <p:cNvSpPr>
            <a:spLocks noGrp="1"/>
          </p:cNvSpPr>
          <p:nvPr>
            <p:ph type="sldNum" sz="quarter" idx="5"/>
          </p:nvPr>
        </p:nvSpPr>
        <p:spPr/>
        <p:txBody>
          <a:bodyPr/>
          <a:lstStyle/>
          <a:p>
            <a:fld id="{946DD863-F0DD-4577-B121-8CCC2CCC82C7}" type="slidenum">
              <a:rPr lang="en-US" smtClean="0"/>
              <a:t>1</a:t>
            </a:fld>
            <a:endParaRPr lang="en-US"/>
          </a:p>
        </p:txBody>
      </p:sp>
    </p:spTree>
    <p:extLst>
      <p:ext uri="{BB962C8B-B14F-4D97-AF65-F5344CB8AC3E}">
        <p14:creationId xmlns:p14="http://schemas.microsoft.com/office/powerpoint/2010/main" val="271421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distribution of winter habitat capacity at the reach scale , we see a high level of variability within each watershed as well.  This doesn’t fit our hypothesis as well as we hoped but it’s not that surprising either.  The reaches we surveyed across all watersheds contained some good and some not so good habitat.  In the Lemhi, for example, some sites we sampled had both really poor habitat (think of a 500 m riffle with no cover) and good habitat with multi-threaded channels, lots plenty of wood cover and high channel unit frequency. Noticeably, the Secesh watershed supports a higher capacity for winter rearing comparatively using the only the DASH data.</a:t>
            </a:r>
          </a:p>
          <a:p>
            <a:endParaRPr lang="en-US" dirty="0"/>
          </a:p>
          <a:p>
            <a:r>
              <a:rPr lang="en-US" dirty="0"/>
              <a:t>Because of the high capacity variability at the reach scale, we went back to the drawing board to look at the data differently.  To better understand what makes for good habitat and what makes for poor habitat we looked strictly at the top and bottom ten percent of the capacity distribution across all watersheds for Chinook winter rearing and made comparisons. </a:t>
            </a:r>
          </a:p>
        </p:txBody>
      </p:sp>
      <p:sp>
        <p:nvSpPr>
          <p:cNvPr id="4" name="Slide Number Placeholder 3"/>
          <p:cNvSpPr>
            <a:spLocks noGrp="1"/>
          </p:cNvSpPr>
          <p:nvPr>
            <p:ph type="sldNum" sz="quarter" idx="5"/>
          </p:nvPr>
        </p:nvSpPr>
        <p:spPr/>
        <p:txBody>
          <a:bodyPr/>
          <a:lstStyle/>
          <a:p>
            <a:fld id="{946DD863-F0DD-4577-B121-8CCC2CCC82C7}" type="slidenum">
              <a:rPr lang="en-US" smtClean="0"/>
              <a:t>10</a:t>
            </a:fld>
            <a:endParaRPr lang="en-US"/>
          </a:p>
        </p:txBody>
      </p:sp>
    </p:spTree>
    <p:extLst>
      <p:ext uri="{BB962C8B-B14F-4D97-AF65-F5344CB8AC3E}">
        <p14:creationId xmlns:p14="http://schemas.microsoft.com/office/powerpoint/2010/main" val="1243718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 we show habitat metrics that have a statistically significant difference between the top and bottom ten percent of the distribution for Chinook winter rearing.  Not surprisingly, channel unit frequency, fish cover and substrate are drivers of winter capacity.  Channel unit frequency is the number of channel units per 100 m.  Channel units consist of riffles, pools, runs, rapids, off-channel areas and small side channels. Channel unit frequency is a good indicator of reach complexity and winter capacity.  Interestingly, we see that higher proportions of sands and fines, compared to boulders and cobble, is a predictor for greater capacity.  This is contrary to some published literature which document chinook salmon utilizing larger substrate in the winter for concealment.  We think in our analysis that sands and fines may be a surrogate for slower water velocities.  Water velocity is an important habitat characteristic for winter rearing, directly effecting condition factor and survival.  Thalweg exit depth and wetted channel </a:t>
            </a:r>
            <a:r>
              <a:rPr lang="en-US" dirty="0" err="1"/>
              <a:t>braidedness</a:t>
            </a:r>
            <a:r>
              <a:rPr lang="en-US" dirty="0"/>
              <a:t> are also drivers of winter capacity.  Wetted channel </a:t>
            </a:r>
            <a:r>
              <a:rPr lang="en-US" dirty="0" err="1"/>
              <a:t>braidedness</a:t>
            </a:r>
            <a:r>
              <a:rPr lang="en-US" dirty="0"/>
              <a:t> is a metric that has captured the attention of regional rehabilitation planners in the last few years.  We are currently collaborating with </a:t>
            </a:r>
            <a:r>
              <a:rPr lang="en-US" dirty="0" err="1"/>
              <a:t>Biomark</a:t>
            </a:r>
            <a:r>
              <a:rPr lang="en-US" dirty="0"/>
              <a:t> and Idaho’s Department of Fish and Game monitoring side channel use in restored reaches in the Lemhi River for a more focused study of side channel design. </a:t>
            </a:r>
          </a:p>
        </p:txBody>
      </p:sp>
      <p:sp>
        <p:nvSpPr>
          <p:cNvPr id="4" name="Slide Number Placeholder 3"/>
          <p:cNvSpPr>
            <a:spLocks noGrp="1"/>
          </p:cNvSpPr>
          <p:nvPr>
            <p:ph type="sldNum" sz="quarter" idx="5"/>
          </p:nvPr>
        </p:nvSpPr>
        <p:spPr/>
        <p:txBody>
          <a:bodyPr/>
          <a:lstStyle/>
          <a:p>
            <a:fld id="{946DD863-F0DD-4577-B121-8CCC2CCC82C7}" type="slidenum">
              <a:rPr lang="en-US" smtClean="0"/>
              <a:t>11</a:t>
            </a:fld>
            <a:endParaRPr lang="en-US"/>
          </a:p>
        </p:txBody>
      </p:sp>
    </p:spTree>
    <p:extLst>
      <p:ext uri="{BB962C8B-B14F-4D97-AF65-F5344CB8AC3E}">
        <p14:creationId xmlns:p14="http://schemas.microsoft.com/office/powerpoint/2010/main" val="890868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also able to use our assessment to evaluate and compare specific sites within or across watersheds.  Here we have habitat capacity estimates for Chinook winter rearing measured in fish/m for an impacted site on the lower Lemhi River and a reference reach on Elk Cr, tributary to the MF Salmon River.  Polygon breaks represent discrete habitat units.  In the Lemhi, you’ll notice long, simplified habitat with reaches of lower winter capacity compared to the sinuous, multi-threaded Elk Cr with reaches of higher carrying capacity.  Both reaches contain habitat with medium capacity too, further illustrating the nuances and complexity of habitat quality on small scales.</a:t>
            </a:r>
          </a:p>
        </p:txBody>
      </p:sp>
      <p:sp>
        <p:nvSpPr>
          <p:cNvPr id="4" name="Slide Number Placeholder 3"/>
          <p:cNvSpPr>
            <a:spLocks noGrp="1"/>
          </p:cNvSpPr>
          <p:nvPr>
            <p:ph type="sldNum" sz="quarter" idx="5"/>
          </p:nvPr>
        </p:nvSpPr>
        <p:spPr/>
        <p:txBody>
          <a:bodyPr/>
          <a:lstStyle/>
          <a:p>
            <a:fld id="{946DD863-F0DD-4577-B121-8CCC2CCC82C7}" type="slidenum">
              <a:rPr lang="en-US" smtClean="0"/>
              <a:t>12</a:t>
            </a:fld>
            <a:endParaRPr lang="en-US"/>
          </a:p>
        </p:txBody>
      </p:sp>
    </p:spTree>
    <p:extLst>
      <p:ext uri="{BB962C8B-B14F-4D97-AF65-F5344CB8AC3E}">
        <p14:creationId xmlns:p14="http://schemas.microsoft.com/office/powerpoint/2010/main" val="419418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look at different habitat metrics spatially across sites for comparison.  Here we have channel unit frequency (cu/100m) for the two sites.  We can see that Elk Cr has greater channel unit frequency then the Lemhi for much of the site.  Again, we see a long homogeneous reach in the Lemhi that’s associated with low capacity.  </a:t>
            </a:r>
          </a:p>
        </p:txBody>
      </p:sp>
      <p:sp>
        <p:nvSpPr>
          <p:cNvPr id="4" name="Slide Number Placeholder 3"/>
          <p:cNvSpPr>
            <a:spLocks noGrp="1"/>
          </p:cNvSpPr>
          <p:nvPr>
            <p:ph type="sldNum" sz="quarter" idx="5"/>
          </p:nvPr>
        </p:nvSpPr>
        <p:spPr/>
        <p:txBody>
          <a:bodyPr/>
          <a:lstStyle/>
          <a:p>
            <a:fld id="{946DD863-F0DD-4577-B121-8CCC2CCC82C7}" type="slidenum">
              <a:rPr lang="en-US" smtClean="0"/>
              <a:t>13</a:t>
            </a:fld>
            <a:endParaRPr lang="en-US"/>
          </a:p>
        </p:txBody>
      </p:sp>
    </p:spTree>
    <p:extLst>
      <p:ext uri="{BB962C8B-B14F-4D97-AF65-F5344CB8AC3E}">
        <p14:creationId xmlns:p14="http://schemas.microsoft.com/office/powerpoint/2010/main" val="11261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percent fish cover, we can see the lower Lemhi site has some habitat with decent cover, but again we see a real deficit in this reach on the right.  Much of Elk Cr does not have high percentages of cover, particularly the area of split flow, which had some of the higher capacity estimates for the site.  For rehabilitation planners this site level analysis could be really helpful in guiding rehabilitation prioritization and design by identifying reaches with low capacity and habitat attribute deficits.      </a:t>
            </a:r>
          </a:p>
        </p:txBody>
      </p:sp>
      <p:sp>
        <p:nvSpPr>
          <p:cNvPr id="4" name="Slide Number Placeholder 3"/>
          <p:cNvSpPr>
            <a:spLocks noGrp="1"/>
          </p:cNvSpPr>
          <p:nvPr>
            <p:ph type="sldNum" sz="quarter" idx="5"/>
          </p:nvPr>
        </p:nvSpPr>
        <p:spPr/>
        <p:txBody>
          <a:bodyPr/>
          <a:lstStyle/>
          <a:p>
            <a:fld id="{946DD863-F0DD-4577-B121-8CCC2CCC82C7}" type="slidenum">
              <a:rPr lang="en-US" smtClean="0"/>
              <a:t>14</a:t>
            </a:fld>
            <a:endParaRPr lang="en-US"/>
          </a:p>
        </p:txBody>
      </p:sp>
    </p:spTree>
    <p:extLst>
      <p:ext uri="{BB962C8B-B14F-4D97-AF65-F5344CB8AC3E}">
        <p14:creationId xmlns:p14="http://schemas.microsoft.com/office/powerpoint/2010/main" val="926052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watershed results using the Random Forest Extrapolation model aligned with our hypothesis that the reference reaches would produce higher capacity estimates.  However, these results still exhibited capacity variability across all watersheds.  At the reach scale there was high capacity variability, suggesting that reaches in each watershed typically contained a spectrum of habitat quality.  This led us to take a different approach, focusing on the top and bottom 10% of the capacity distribution for all watersheds.  This approach identified habitat metrics with statistically significant differences between high and low quality habitat.  For Chinook winter rearing this includes channel unit frequency, cover, substrate, thalweg exit depth and wetted channel </a:t>
            </a:r>
            <a:r>
              <a:rPr lang="en-US" dirty="0" err="1"/>
              <a:t>braidedness</a:t>
            </a:r>
            <a:r>
              <a:rPr lang="en-US" dirty="0"/>
              <a:t>.</a:t>
            </a:r>
          </a:p>
        </p:txBody>
      </p:sp>
      <p:sp>
        <p:nvSpPr>
          <p:cNvPr id="4" name="Slide Number Placeholder 3"/>
          <p:cNvSpPr>
            <a:spLocks noGrp="1"/>
          </p:cNvSpPr>
          <p:nvPr>
            <p:ph type="sldNum" sz="quarter" idx="5"/>
          </p:nvPr>
        </p:nvSpPr>
        <p:spPr/>
        <p:txBody>
          <a:bodyPr/>
          <a:lstStyle/>
          <a:p>
            <a:fld id="{946DD863-F0DD-4577-B121-8CCC2CCC82C7}" type="slidenum">
              <a:rPr lang="en-US" smtClean="0"/>
              <a:t>15</a:t>
            </a:fld>
            <a:endParaRPr lang="en-US"/>
          </a:p>
        </p:txBody>
      </p:sp>
    </p:spTree>
    <p:extLst>
      <p:ext uri="{BB962C8B-B14F-4D97-AF65-F5344CB8AC3E}">
        <p14:creationId xmlns:p14="http://schemas.microsoft.com/office/powerpoint/2010/main" val="466531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hope our work can help resource managers and rehabilitation planners in a variety of ways from strategic planning for reach and watershed rehabilitation, identifying species or life-stage specific bottlenecks, and identifying habitat attribute deficits of specific reaches.  By focusing in on the top 10% of the capacity distribution, we have a better understanding of habitat characteristics associated with higher capacity estimates.</a:t>
            </a:r>
          </a:p>
        </p:txBody>
      </p:sp>
      <p:sp>
        <p:nvSpPr>
          <p:cNvPr id="4" name="Slide Number Placeholder 3"/>
          <p:cNvSpPr>
            <a:spLocks noGrp="1"/>
          </p:cNvSpPr>
          <p:nvPr>
            <p:ph type="sldNum" sz="quarter" idx="5"/>
          </p:nvPr>
        </p:nvSpPr>
        <p:spPr/>
        <p:txBody>
          <a:bodyPr/>
          <a:lstStyle/>
          <a:p>
            <a:fld id="{946DD863-F0DD-4577-B121-8CCC2CCC82C7}" type="slidenum">
              <a:rPr lang="en-US" smtClean="0"/>
              <a:t>16</a:t>
            </a:fld>
            <a:endParaRPr lang="en-US"/>
          </a:p>
        </p:txBody>
      </p:sp>
    </p:spTree>
    <p:extLst>
      <p:ext uri="{BB962C8B-B14F-4D97-AF65-F5344CB8AC3E}">
        <p14:creationId xmlns:p14="http://schemas.microsoft.com/office/powerpoint/2010/main" val="377626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6DD863-F0DD-4577-B121-8CCC2CCC82C7}" type="slidenum">
              <a:rPr lang="en-US" smtClean="0"/>
              <a:t>17</a:t>
            </a:fld>
            <a:endParaRPr lang="en-US"/>
          </a:p>
        </p:txBody>
      </p:sp>
    </p:spTree>
    <p:extLst>
      <p:ext uri="{BB962C8B-B14F-4D97-AF65-F5344CB8AC3E}">
        <p14:creationId xmlns:p14="http://schemas.microsoft.com/office/powerpoint/2010/main" val="2042320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 Survey outline</a:t>
            </a:r>
          </a:p>
        </p:txBody>
      </p:sp>
      <p:sp>
        <p:nvSpPr>
          <p:cNvPr id="4" name="Slide Number Placeholder 3"/>
          <p:cNvSpPr>
            <a:spLocks noGrp="1"/>
          </p:cNvSpPr>
          <p:nvPr>
            <p:ph type="sldNum" sz="quarter" idx="5"/>
          </p:nvPr>
        </p:nvSpPr>
        <p:spPr/>
        <p:txBody>
          <a:bodyPr/>
          <a:lstStyle/>
          <a:p>
            <a:fld id="{946DD863-F0DD-4577-B121-8CCC2CCC82C7}" type="slidenum">
              <a:rPr lang="en-US" smtClean="0"/>
              <a:t>18</a:t>
            </a:fld>
            <a:endParaRPr lang="en-US"/>
          </a:p>
        </p:txBody>
      </p:sp>
    </p:spTree>
    <p:extLst>
      <p:ext uri="{BB962C8B-B14F-4D97-AF65-F5344CB8AC3E}">
        <p14:creationId xmlns:p14="http://schemas.microsoft.com/office/powerpoint/2010/main" val="105223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QRF – Habitat covariates and their descriptions for three life stage QRF capacity models.  Numbers indicate where each metric ranked in relative importance for each species.  NAs indicate the metric was not used for a given model.</a:t>
            </a:r>
          </a:p>
        </p:txBody>
      </p:sp>
      <p:sp>
        <p:nvSpPr>
          <p:cNvPr id="4" name="Slide Number Placeholder 3"/>
          <p:cNvSpPr>
            <a:spLocks noGrp="1"/>
          </p:cNvSpPr>
          <p:nvPr>
            <p:ph type="sldNum" sz="quarter" idx="5"/>
          </p:nvPr>
        </p:nvSpPr>
        <p:spPr/>
        <p:txBody>
          <a:bodyPr/>
          <a:lstStyle/>
          <a:p>
            <a:fld id="{946DD863-F0DD-4577-B121-8CCC2CCC82C7}" type="slidenum">
              <a:rPr lang="en-US" smtClean="0"/>
              <a:t>19</a:t>
            </a:fld>
            <a:endParaRPr lang="en-US"/>
          </a:p>
        </p:txBody>
      </p:sp>
    </p:spTree>
    <p:extLst>
      <p:ext uri="{BB962C8B-B14F-4D97-AF65-F5344CB8AC3E}">
        <p14:creationId xmlns:p14="http://schemas.microsoft.com/office/powerpoint/2010/main" val="75252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also like to thank our other project collaborators and funders: Idaho Governor’s Office of Species Conservation, Idaho Department of Fish and Game, and US Bureau of Reclamation.</a:t>
            </a:r>
          </a:p>
        </p:txBody>
      </p:sp>
      <p:sp>
        <p:nvSpPr>
          <p:cNvPr id="4" name="Slide Number Placeholder 3"/>
          <p:cNvSpPr>
            <a:spLocks noGrp="1"/>
          </p:cNvSpPr>
          <p:nvPr>
            <p:ph type="sldNum" sz="quarter" idx="5"/>
          </p:nvPr>
        </p:nvSpPr>
        <p:spPr/>
        <p:txBody>
          <a:bodyPr/>
          <a:lstStyle/>
          <a:p>
            <a:fld id="{946DD863-F0DD-4577-B121-8CCC2CCC82C7}" type="slidenum">
              <a:rPr lang="en-US" smtClean="0"/>
              <a:t>2</a:t>
            </a:fld>
            <a:endParaRPr lang="en-US"/>
          </a:p>
        </p:txBody>
      </p:sp>
    </p:spTree>
    <p:extLst>
      <p:ext uri="{BB962C8B-B14F-4D97-AF65-F5344CB8AC3E}">
        <p14:creationId xmlns:p14="http://schemas.microsoft.com/office/powerpoint/2010/main" val="2305619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RF Extrapolation – Globally available attributes (GAAs) and their descriptions used in the random forest extrapolation model.</a:t>
            </a:r>
          </a:p>
        </p:txBody>
      </p:sp>
      <p:sp>
        <p:nvSpPr>
          <p:cNvPr id="4" name="Slide Number Placeholder 3"/>
          <p:cNvSpPr>
            <a:spLocks noGrp="1"/>
          </p:cNvSpPr>
          <p:nvPr>
            <p:ph type="sldNum" sz="quarter" idx="5"/>
          </p:nvPr>
        </p:nvSpPr>
        <p:spPr/>
        <p:txBody>
          <a:bodyPr/>
          <a:lstStyle/>
          <a:p>
            <a:fld id="{946DD863-F0DD-4577-B121-8CCC2CCC82C7}" type="slidenum">
              <a:rPr lang="en-US" smtClean="0"/>
              <a:t>20</a:t>
            </a:fld>
            <a:endParaRPr lang="en-US"/>
          </a:p>
        </p:txBody>
      </p:sp>
    </p:spTree>
    <p:extLst>
      <p:ext uri="{BB962C8B-B14F-4D97-AF65-F5344CB8AC3E}">
        <p14:creationId xmlns:p14="http://schemas.microsoft.com/office/powerpoint/2010/main" val="152090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I’ll be covering the motivation behind the habitat surveys and what we hope to gain from them, our survey and analysis methodology, and the locations we surveyed.  I’ll share results from our analysis at the watershed and reach scales using Chinook winter rearing as a case study. To finish, I’ll give a quick presentation summary and highlight what resource managers and rehabilitation planners might take away from our assessment.</a:t>
            </a:r>
          </a:p>
        </p:txBody>
      </p:sp>
      <p:sp>
        <p:nvSpPr>
          <p:cNvPr id="4" name="Slide Number Placeholder 3"/>
          <p:cNvSpPr>
            <a:spLocks noGrp="1"/>
          </p:cNvSpPr>
          <p:nvPr>
            <p:ph type="sldNum" sz="quarter" idx="5"/>
          </p:nvPr>
        </p:nvSpPr>
        <p:spPr/>
        <p:txBody>
          <a:bodyPr/>
          <a:lstStyle/>
          <a:p>
            <a:fld id="{946DD863-F0DD-4577-B121-8CCC2CCC82C7}" type="slidenum">
              <a:rPr lang="en-US" smtClean="0"/>
              <a:t>3</a:t>
            </a:fld>
            <a:endParaRPr lang="en-US"/>
          </a:p>
        </p:txBody>
      </p:sp>
    </p:spTree>
    <p:extLst>
      <p:ext uri="{BB962C8B-B14F-4D97-AF65-F5344CB8AC3E}">
        <p14:creationId xmlns:p14="http://schemas.microsoft.com/office/powerpoint/2010/main" val="274874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motivation behind the habitat assessment?  Working with relic fish-habitat datasets, the Integrated Status and Effectiveness Monitoring Program and the Columbia Habitat Monitoring Program (ISEMP-</a:t>
            </a:r>
            <a:r>
              <a:rPr lang="en-US" dirty="0" err="1"/>
              <a:t>CHaMP</a:t>
            </a:r>
            <a:r>
              <a:rPr lang="en-US" dirty="0"/>
              <a:t>), two long-term studies that employed a spatially random sampling design, we felt that high-quality habitat was underrepresented.  We wanted to explore this further, wondering what capacity estimates and habitat characteristics look like for relatively pristine reaches and watersheds and how they compare to areas of degraded habitat.  We hypothesize that areas of high quality habitat will have higher capacity estimates which can help inform habitat rehabilitation efforts by identifying target conditions and habitat characteristic benchmarks. </a:t>
            </a:r>
          </a:p>
        </p:txBody>
      </p:sp>
      <p:sp>
        <p:nvSpPr>
          <p:cNvPr id="4" name="Slide Number Placeholder 3"/>
          <p:cNvSpPr>
            <a:spLocks noGrp="1"/>
          </p:cNvSpPr>
          <p:nvPr>
            <p:ph type="sldNum" sz="quarter" idx="5"/>
          </p:nvPr>
        </p:nvSpPr>
        <p:spPr/>
        <p:txBody>
          <a:bodyPr/>
          <a:lstStyle/>
          <a:p>
            <a:fld id="{946DD863-F0DD-4577-B121-8CCC2CCC82C7}" type="slidenum">
              <a:rPr lang="en-US" smtClean="0"/>
              <a:t>4</a:t>
            </a:fld>
            <a:endParaRPr lang="en-US"/>
          </a:p>
        </p:txBody>
      </p:sp>
    </p:spTree>
    <p:extLst>
      <p:ext uri="{BB962C8B-B14F-4D97-AF65-F5344CB8AC3E}">
        <p14:creationId xmlns:p14="http://schemas.microsoft.com/office/powerpoint/2010/main" val="194459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conduct the assessment, we first identified “reference reaches”, what we considered high-quality habitat, using land-use histories, spatial data and professional judgement.  Next, we surveyed 27 kilometers across 12 sites in three watersheds using the Drone Assisted Stream Habitat protocol, known as DASH.  We plugged our DASH data into a Quantile Random Forest model to make capacity estimates at the reach scale.  Then, we rolled up capacity estimates to the watershed scale using a Random Forest Extrapolation model. Comparisons were then made to reaches and watersheds in our DASH dataset that have significant anthropogenic impacts.  Capacity estimates were made by species and life stage, which may help elucidate potential population bottlenecks.  I’m not going to explain the reach and watershed modeling any further in my presentation but my colleague, Bryce </a:t>
            </a:r>
            <a:r>
              <a:rPr lang="en-US" dirty="0" err="1"/>
              <a:t>Oldemeyer</a:t>
            </a:r>
            <a:r>
              <a:rPr lang="en-US" dirty="0"/>
              <a:t>, will be presenting on both models later this afternoon and I recommend sticking around for his presentation.  I’d also like to point-out that at our “reference reach” assessment was not intended to capture the distribution of habitat in those watersheds.  Rather, we sought out specific reaches we thought contained high-quality habitat and would have higher capacity estimates.  I think it’s important to keep this in mind while I’m discussing our results. </a:t>
            </a:r>
          </a:p>
        </p:txBody>
      </p:sp>
      <p:sp>
        <p:nvSpPr>
          <p:cNvPr id="4" name="Slide Number Placeholder 3"/>
          <p:cNvSpPr>
            <a:spLocks noGrp="1"/>
          </p:cNvSpPr>
          <p:nvPr>
            <p:ph type="sldNum" sz="quarter" idx="5"/>
          </p:nvPr>
        </p:nvSpPr>
        <p:spPr/>
        <p:txBody>
          <a:bodyPr/>
          <a:lstStyle/>
          <a:p>
            <a:fld id="{946DD863-F0DD-4577-B121-8CCC2CCC82C7}" type="slidenum">
              <a:rPr lang="en-US" smtClean="0"/>
              <a:t>5</a:t>
            </a:fld>
            <a:endParaRPr lang="en-US"/>
          </a:p>
        </p:txBody>
      </p:sp>
    </p:spTree>
    <p:extLst>
      <p:ext uri="{BB962C8B-B14F-4D97-AF65-F5344CB8AC3E}">
        <p14:creationId xmlns:p14="http://schemas.microsoft.com/office/powerpoint/2010/main" val="2773444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reaches were surveyed in the in the Secesh watershed, tributary to the SF Salmon River, and in the Bear Valley and Marsh Cr watersheds, tributaries to the MF Salmon River.  The sites surveyed within these watersheds ranged in length of 1.2 km to 4.1 km of contiguous habitat.</a:t>
            </a:r>
          </a:p>
          <a:p>
            <a:endParaRPr lang="en-US" dirty="0"/>
          </a:p>
          <a:p>
            <a:r>
              <a:rPr lang="en-US" dirty="0"/>
              <a:t>Impacted sites that have been surveyed are located in the upper Salmon River, </a:t>
            </a:r>
            <a:r>
              <a:rPr lang="en-US" dirty="0" err="1"/>
              <a:t>Pahsimeroi</a:t>
            </a:r>
            <a:r>
              <a:rPr lang="en-US" dirty="0"/>
              <a:t> River, and the Lemhi River watersheds. </a:t>
            </a:r>
          </a:p>
        </p:txBody>
      </p:sp>
      <p:sp>
        <p:nvSpPr>
          <p:cNvPr id="4" name="Slide Number Placeholder 3"/>
          <p:cNvSpPr>
            <a:spLocks noGrp="1"/>
          </p:cNvSpPr>
          <p:nvPr>
            <p:ph type="sldNum" sz="quarter" idx="5"/>
          </p:nvPr>
        </p:nvSpPr>
        <p:spPr/>
        <p:txBody>
          <a:bodyPr/>
          <a:lstStyle/>
          <a:p>
            <a:fld id="{946DD863-F0DD-4577-B121-8CCC2CCC82C7}" type="slidenum">
              <a:rPr lang="en-US" smtClean="0"/>
              <a:t>6</a:t>
            </a:fld>
            <a:endParaRPr lang="en-US"/>
          </a:p>
        </p:txBody>
      </p:sp>
    </p:spTree>
    <p:extLst>
      <p:ext uri="{BB962C8B-B14F-4D97-AF65-F5344CB8AC3E}">
        <p14:creationId xmlns:p14="http://schemas.microsoft.com/office/powerpoint/2010/main" val="2083723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share results, I’ll be using Chinook winter rearing as a case study from our dataset.  Previous work has identified this life stage as a population bottleneck for Chinook salmon in the Lemhi, </a:t>
            </a:r>
            <a:r>
              <a:rPr lang="en-US" dirty="0" err="1"/>
              <a:t>Pahsimeroi</a:t>
            </a:r>
            <a:r>
              <a:rPr lang="en-US" dirty="0"/>
              <a:t> and upper Salmon watersheds.  Rehabilitation efforts in the Lemhi and </a:t>
            </a:r>
            <a:r>
              <a:rPr lang="en-US" dirty="0" err="1"/>
              <a:t>Pahsimeroi</a:t>
            </a:r>
            <a:r>
              <a:rPr lang="en-US" dirty="0"/>
              <a:t> have begun addressing this limiting factor through reach prioritization and rehabilitation designs.   </a:t>
            </a:r>
          </a:p>
          <a:p>
            <a:endParaRPr lang="en-US" dirty="0"/>
          </a:p>
          <a:p>
            <a:r>
              <a:rPr lang="en-US" dirty="0"/>
              <a:t>This figure depicts capacity estimates at the watershed scale using the Random Forest extrapolation model for Chinook winter rearing.  We have latitude on the y-axis and longitude x-axis to geo-reference the watersheds. Capacity (fish/m²) is represented by the color bar at the bottom.  The darker the color, the greater the habitat capacity.  We used the watershed scale outputs to see if our hypothesis that the MF and Secesh watersheds have greater capacity was correct, and, for the most part, it was.  Here we can see that the MF has higher winter capacity than the impacted watersheds.  The Secesh doesn’t measure up to the MF for winter rearing but summer rearing and </a:t>
            </a:r>
            <a:r>
              <a:rPr lang="en-US" dirty="0" err="1"/>
              <a:t>redd</a:t>
            </a:r>
            <a:r>
              <a:rPr lang="en-US" dirty="0"/>
              <a:t> capacity are higher than impacted watersheds although not shown here. </a:t>
            </a:r>
          </a:p>
          <a:p>
            <a:endParaRPr lang="en-US" dirty="0"/>
          </a:p>
        </p:txBody>
      </p:sp>
      <p:sp>
        <p:nvSpPr>
          <p:cNvPr id="4" name="Slide Number Placeholder 3"/>
          <p:cNvSpPr>
            <a:spLocks noGrp="1"/>
          </p:cNvSpPr>
          <p:nvPr>
            <p:ph type="sldNum" sz="quarter" idx="5"/>
          </p:nvPr>
        </p:nvSpPr>
        <p:spPr/>
        <p:txBody>
          <a:bodyPr/>
          <a:lstStyle/>
          <a:p>
            <a:fld id="{946DD863-F0DD-4577-B121-8CCC2CCC82C7}" type="slidenum">
              <a:rPr lang="en-US" smtClean="0"/>
              <a:t>7</a:t>
            </a:fld>
            <a:endParaRPr lang="en-US"/>
          </a:p>
        </p:txBody>
      </p:sp>
    </p:spTree>
    <p:extLst>
      <p:ext uri="{BB962C8B-B14F-4D97-AF65-F5344CB8AC3E}">
        <p14:creationId xmlns:p14="http://schemas.microsoft.com/office/powerpoint/2010/main" val="1185564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violin plots we can see the distribution of habitat capacity within each watershed for Chinook wintering rearing, again using extrapolation results.  The violin plots do a good job of showing that, generally, all watersheds have some level of habitat variability, containing both high and low </a:t>
            </a:r>
            <a:r>
              <a:rPr lang="en-US"/>
              <a:t>capacity reaches.  </a:t>
            </a:r>
            <a:r>
              <a:rPr lang="en-US" dirty="0"/>
              <a:t>Again, we can see that the MF Salmon River is at the upper end of capacity estimates across watersheds.  </a:t>
            </a:r>
          </a:p>
        </p:txBody>
      </p:sp>
      <p:sp>
        <p:nvSpPr>
          <p:cNvPr id="4" name="Slide Number Placeholder 3"/>
          <p:cNvSpPr>
            <a:spLocks noGrp="1"/>
          </p:cNvSpPr>
          <p:nvPr>
            <p:ph type="sldNum" sz="quarter" idx="5"/>
          </p:nvPr>
        </p:nvSpPr>
        <p:spPr/>
        <p:txBody>
          <a:bodyPr/>
          <a:lstStyle/>
          <a:p>
            <a:fld id="{946DD863-F0DD-4577-B121-8CCC2CCC82C7}" type="slidenum">
              <a:rPr lang="en-US" smtClean="0"/>
              <a:t>8</a:t>
            </a:fld>
            <a:endParaRPr lang="en-US"/>
          </a:p>
        </p:txBody>
      </p:sp>
    </p:spTree>
    <p:extLst>
      <p:ext uri="{BB962C8B-B14F-4D97-AF65-F5344CB8AC3E}">
        <p14:creationId xmlns:p14="http://schemas.microsoft.com/office/powerpoint/2010/main" val="1234135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watershed analysis used the Random Forest extrapolation model to estimate capacity, our reach scale analysis leveraged only those reaches we surveyed using DASH, shown here. DASH data was then plugged into the Quantile Random Forest model to compute reach scale estimates.  The reach scale is where we hoped to find more compelling data that would support our hypothesis of the reference reaches exhibiting higher capacity estimates than the impacted reaches.  </a:t>
            </a:r>
          </a:p>
        </p:txBody>
      </p:sp>
      <p:sp>
        <p:nvSpPr>
          <p:cNvPr id="4" name="Slide Number Placeholder 3"/>
          <p:cNvSpPr>
            <a:spLocks noGrp="1"/>
          </p:cNvSpPr>
          <p:nvPr>
            <p:ph type="sldNum" sz="quarter" idx="5"/>
          </p:nvPr>
        </p:nvSpPr>
        <p:spPr/>
        <p:txBody>
          <a:bodyPr/>
          <a:lstStyle/>
          <a:p>
            <a:fld id="{946DD863-F0DD-4577-B121-8CCC2CCC82C7}" type="slidenum">
              <a:rPr lang="en-US" smtClean="0"/>
              <a:t>9</a:t>
            </a:fld>
            <a:endParaRPr lang="en-US"/>
          </a:p>
        </p:txBody>
      </p:sp>
    </p:spTree>
    <p:extLst>
      <p:ext uri="{BB962C8B-B14F-4D97-AF65-F5344CB8AC3E}">
        <p14:creationId xmlns:p14="http://schemas.microsoft.com/office/powerpoint/2010/main" val="92513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E4EE-CFF0-45B5-9D97-A623E38478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95A35-8F75-40A5-91A3-C67E320F20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39DB06-8F38-4831-9C2F-C086673D7CDE}"/>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5" name="Footer Placeholder 4">
            <a:extLst>
              <a:ext uri="{FF2B5EF4-FFF2-40B4-BE49-F238E27FC236}">
                <a16:creationId xmlns:a16="http://schemas.microsoft.com/office/drawing/2014/main" id="{0E27497B-4C2E-47D9-B030-9D8FBAE63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A7CB9-705E-428E-B48D-1B2D3A4E7AED}"/>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100857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6153-8FAD-457D-9589-28B49CA232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3DAC41-420B-4748-A7F2-7A2E915342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1AFAC-BF15-4476-BBA0-FAAF85382044}"/>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5" name="Footer Placeholder 4">
            <a:extLst>
              <a:ext uri="{FF2B5EF4-FFF2-40B4-BE49-F238E27FC236}">
                <a16:creationId xmlns:a16="http://schemas.microsoft.com/office/drawing/2014/main" id="{9D8CCC4D-BCBF-47E4-A69E-A1305D6981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6ABB8-60D2-45F5-95CB-389159B00878}"/>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1194893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FB8272-267D-4B05-9B73-3C697AEAED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E812E9-C206-4D44-A7EF-2CE339CC43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4DA21B-EFA0-4DB1-8B77-D3D36CEA301A}"/>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5" name="Footer Placeholder 4">
            <a:extLst>
              <a:ext uri="{FF2B5EF4-FFF2-40B4-BE49-F238E27FC236}">
                <a16:creationId xmlns:a16="http://schemas.microsoft.com/office/drawing/2014/main" id="{87944435-0D7A-4C44-9B7B-0C839F072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D1E4-A0AD-454B-9BDC-3BAB2FB1DA18}"/>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254805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BA6E-34A4-40CB-B3E1-09F24824B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D5FD47-7BF1-4B49-AC96-C950A7A009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6502A-5F1D-407D-88A3-0CE9CFF253E5}"/>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5" name="Footer Placeholder 4">
            <a:extLst>
              <a:ext uri="{FF2B5EF4-FFF2-40B4-BE49-F238E27FC236}">
                <a16:creationId xmlns:a16="http://schemas.microsoft.com/office/drawing/2014/main" id="{BE416328-9E6D-4FDE-A332-B65BB599C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A267F-C7EC-4263-83C4-84C74BB9DE83}"/>
              </a:ext>
            </a:extLst>
          </p:cNvPr>
          <p:cNvSpPr>
            <a:spLocks noGrp="1"/>
          </p:cNvSpPr>
          <p:nvPr>
            <p:ph type="sldNum" sz="quarter" idx="12"/>
          </p:nvPr>
        </p:nvSpPr>
        <p:spPr/>
        <p:txBody>
          <a:bodyPr/>
          <a:lstStyle/>
          <a:p>
            <a:fld id="{5B43581A-5330-4C51-800E-F2B86951E4C4}" type="slidenum">
              <a:rPr lang="en-US" smtClean="0"/>
              <a:t>‹#›</a:t>
            </a:fld>
            <a:endParaRPr lang="en-US"/>
          </a:p>
        </p:txBody>
      </p:sp>
      <p:sp>
        <p:nvSpPr>
          <p:cNvPr id="7" name="Rectangle 6">
            <a:extLst>
              <a:ext uri="{FF2B5EF4-FFF2-40B4-BE49-F238E27FC236}">
                <a16:creationId xmlns:a16="http://schemas.microsoft.com/office/drawing/2014/main" id="{B35D6F70-3716-4C0A-A0EA-C938A037A107}"/>
              </a:ext>
            </a:extLst>
          </p:cNvPr>
          <p:cNvSpPr/>
          <p:nvPr userDrawn="1"/>
        </p:nvSpPr>
        <p:spPr>
          <a:xfrm>
            <a:off x="0" y="0"/>
            <a:ext cx="381000" cy="6858000"/>
          </a:xfrm>
          <a:prstGeom prst="rect">
            <a:avLst/>
          </a:prstGeom>
          <a:solidFill>
            <a:srgbClr val="69914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10;&#10;Description automatically generated">
            <a:extLst>
              <a:ext uri="{FF2B5EF4-FFF2-40B4-BE49-F238E27FC236}">
                <a16:creationId xmlns:a16="http://schemas.microsoft.com/office/drawing/2014/main" id="{2A02FBBD-1310-4F9E-A718-C9A82E80D7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8973" y="6174128"/>
            <a:ext cx="2183027" cy="653709"/>
          </a:xfrm>
          <a:prstGeom prst="rect">
            <a:avLst/>
          </a:prstGeom>
        </p:spPr>
      </p:pic>
    </p:spTree>
    <p:extLst>
      <p:ext uri="{BB962C8B-B14F-4D97-AF65-F5344CB8AC3E}">
        <p14:creationId xmlns:p14="http://schemas.microsoft.com/office/powerpoint/2010/main" val="188706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7D9F-FBAB-4D7E-B597-79BE16D91A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9F8F4-053C-4638-84EE-DAD33A30DD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5D5D1-0BC8-45F9-8BEA-1C29E0E5AE9C}"/>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5" name="Footer Placeholder 4">
            <a:extLst>
              <a:ext uri="{FF2B5EF4-FFF2-40B4-BE49-F238E27FC236}">
                <a16:creationId xmlns:a16="http://schemas.microsoft.com/office/drawing/2014/main" id="{A4AC1C9C-FAB6-4762-B243-F49BBB4BA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DE0D2-407B-48F9-8417-5583CF89757D}"/>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15539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BF2D-915D-419E-B45C-96E899BE0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7FB54B-18C2-48D0-88C2-C3E6D26A16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016327-DA21-4693-9213-E964911DB6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F00DEC-A96E-4B2A-AF5C-83EF149EAE5A}"/>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6" name="Footer Placeholder 5">
            <a:extLst>
              <a:ext uri="{FF2B5EF4-FFF2-40B4-BE49-F238E27FC236}">
                <a16:creationId xmlns:a16="http://schemas.microsoft.com/office/drawing/2014/main" id="{C0F9E744-589E-4F1E-94F7-51DED11A3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1706C2-BA72-429C-8481-B673E199F31E}"/>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1902911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9483-498D-4D34-B9B1-3F0A7DDD5A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30E473-354E-4BB2-89E1-D92D75D93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7BE99-D630-4A8B-93A9-CD816ECBFC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13A26E-8A70-4B20-A6BF-F39BD93D45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EDEB6C-F4BD-4188-A177-DCBB17F8D2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45B403-A657-4210-A920-AE50FD826A08}"/>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8" name="Footer Placeholder 7">
            <a:extLst>
              <a:ext uri="{FF2B5EF4-FFF2-40B4-BE49-F238E27FC236}">
                <a16:creationId xmlns:a16="http://schemas.microsoft.com/office/drawing/2014/main" id="{BA73F70E-D843-4757-9962-6254A67F64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10DFB1-73A9-4B01-AEED-AEFBDB2FC669}"/>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146688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0E80-5394-4D27-8173-A1EB6FA5CD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AF0E41-5532-4579-B91C-737B46DD58E0}"/>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4" name="Footer Placeholder 3">
            <a:extLst>
              <a:ext uri="{FF2B5EF4-FFF2-40B4-BE49-F238E27FC236}">
                <a16:creationId xmlns:a16="http://schemas.microsoft.com/office/drawing/2014/main" id="{B5D38AB7-5DC4-4CF3-A5B5-44BC3D8D02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978448-D070-431A-B31A-83451D090246}"/>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138247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7130B3-7950-484F-A2E9-12BF8F9AB101}"/>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3" name="Footer Placeholder 2">
            <a:extLst>
              <a:ext uri="{FF2B5EF4-FFF2-40B4-BE49-F238E27FC236}">
                <a16:creationId xmlns:a16="http://schemas.microsoft.com/office/drawing/2014/main" id="{83A9074B-E53D-44C1-849E-39E1932239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40A93D-A3EE-4E2A-BDAB-964E39144DB7}"/>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2902748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BE1C-4255-42A7-81BE-FEB1666469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D39C62-BBF1-4878-880C-2DF543DFC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8BF7A-4972-44B8-8142-8E96D4BE2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6E84B3-4F72-4278-9EA4-3BD2AB95FF16}"/>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6" name="Footer Placeholder 5">
            <a:extLst>
              <a:ext uri="{FF2B5EF4-FFF2-40B4-BE49-F238E27FC236}">
                <a16:creationId xmlns:a16="http://schemas.microsoft.com/office/drawing/2014/main" id="{BD22924E-9E86-423C-A507-E99F2DCB0F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0700C-56AC-4EB4-8623-FE746100EE9F}"/>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406087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7394-85E9-45AF-862C-BFDD2D3CA3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F04E60-8B7C-4029-87B7-9F5AFC74D7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A9BD98-19CB-49B7-9B08-5DA44E0FD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F18CA4-016F-4408-8244-FE079D2F0C47}"/>
              </a:ext>
            </a:extLst>
          </p:cNvPr>
          <p:cNvSpPr>
            <a:spLocks noGrp="1"/>
          </p:cNvSpPr>
          <p:nvPr>
            <p:ph type="dt" sz="half" idx="10"/>
          </p:nvPr>
        </p:nvSpPr>
        <p:spPr/>
        <p:txBody>
          <a:bodyPr/>
          <a:lstStyle/>
          <a:p>
            <a:fld id="{BAB73F45-F56E-46D2-BF2D-965CE7864708}" type="datetimeFigureOut">
              <a:rPr lang="en-US" smtClean="0"/>
              <a:t>8/24/2022</a:t>
            </a:fld>
            <a:endParaRPr lang="en-US"/>
          </a:p>
        </p:txBody>
      </p:sp>
      <p:sp>
        <p:nvSpPr>
          <p:cNvPr id="6" name="Footer Placeholder 5">
            <a:extLst>
              <a:ext uri="{FF2B5EF4-FFF2-40B4-BE49-F238E27FC236}">
                <a16:creationId xmlns:a16="http://schemas.microsoft.com/office/drawing/2014/main" id="{D0931324-7D12-4F19-929F-79821D373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8DF98-2748-4F3F-A519-FF7E04DBB196}"/>
              </a:ext>
            </a:extLst>
          </p:cNvPr>
          <p:cNvSpPr>
            <a:spLocks noGrp="1"/>
          </p:cNvSpPr>
          <p:nvPr>
            <p:ph type="sldNum" sz="quarter" idx="12"/>
          </p:nvPr>
        </p:nvSpPr>
        <p:spPr/>
        <p:txBody>
          <a:bodyPr/>
          <a:lstStyle/>
          <a:p>
            <a:fld id="{5B43581A-5330-4C51-800E-F2B86951E4C4}" type="slidenum">
              <a:rPr lang="en-US" smtClean="0"/>
              <a:t>‹#›</a:t>
            </a:fld>
            <a:endParaRPr lang="en-US"/>
          </a:p>
        </p:txBody>
      </p:sp>
    </p:spTree>
    <p:extLst>
      <p:ext uri="{BB962C8B-B14F-4D97-AF65-F5344CB8AC3E}">
        <p14:creationId xmlns:p14="http://schemas.microsoft.com/office/powerpoint/2010/main" val="309818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50CDB-3459-45D7-9025-F2E87781A3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ECFAA-CA5A-4D80-9DD3-E21A752634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CC4A1-58F9-429F-9801-7767F49A48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B73F45-F56E-46D2-BF2D-965CE7864708}" type="datetimeFigureOut">
              <a:rPr lang="en-US" smtClean="0"/>
              <a:t>8/24/2022</a:t>
            </a:fld>
            <a:endParaRPr lang="en-US"/>
          </a:p>
        </p:txBody>
      </p:sp>
      <p:sp>
        <p:nvSpPr>
          <p:cNvPr id="5" name="Footer Placeholder 4">
            <a:extLst>
              <a:ext uri="{FF2B5EF4-FFF2-40B4-BE49-F238E27FC236}">
                <a16:creationId xmlns:a16="http://schemas.microsoft.com/office/drawing/2014/main" id="{87B6A1FC-A378-475B-9F07-5426E24BBC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6FDC15-71A8-4355-AA71-7A06A1022C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3581A-5330-4C51-800E-F2B86951E4C4}" type="slidenum">
              <a:rPr lang="en-US" smtClean="0"/>
              <a:t>‹#›</a:t>
            </a:fld>
            <a:endParaRPr lang="en-US"/>
          </a:p>
        </p:txBody>
      </p:sp>
    </p:spTree>
    <p:extLst>
      <p:ext uri="{BB962C8B-B14F-4D97-AF65-F5344CB8AC3E}">
        <p14:creationId xmlns:p14="http://schemas.microsoft.com/office/powerpoint/2010/main" val="3330853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jpg"/><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6.jp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E4EF26-42F7-45A2-B98C-5F80BE663749}"/>
              </a:ext>
            </a:extLst>
          </p:cNvPr>
          <p:cNvSpPr/>
          <p:nvPr/>
        </p:nvSpPr>
        <p:spPr>
          <a:xfrm>
            <a:off x="0" y="5067617"/>
            <a:ext cx="12192000" cy="1800860"/>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4EF6F-7BF3-43A8-A5EA-D4B0B4C141EE}"/>
              </a:ext>
            </a:extLst>
          </p:cNvPr>
          <p:cNvSpPr>
            <a:spLocks noGrp="1"/>
          </p:cNvSpPr>
          <p:nvPr>
            <p:ph type="ctrTitle"/>
          </p:nvPr>
        </p:nvSpPr>
        <p:spPr>
          <a:xfrm>
            <a:off x="609600" y="1242515"/>
            <a:ext cx="10972800" cy="1800678"/>
          </a:xfrm>
          <a:solidFill>
            <a:schemeClr val="tx1"/>
          </a:solidFill>
        </p:spPr>
        <p:txBody>
          <a:bodyPr>
            <a:normAutofit/>
          </a:bodyPr>
          <a:lstStyle/>
          <a:p>
            <a:r>
              <a:rPr lang="en-US" sz="3200" b="1" dirty="0">
                <a:solidFill>
                  <a:schemeClr val="bg1"/>
                </a:solidFill>
                <a:latin typeface="Open Sans"/>
                <a:ea typeface="Open Sans"/>
                <a:cs typeface="Open Sans"/>
              </a:rPr>
              <a:t>Drone Assisted Stream Habitat (DASH) Surveys:</a:t>
            </a:r>
            <a:br>
              <a:rPr lang="en-US" sz="3200" b="1" dirty="0">
                <a:solidFill>
                  <a:schemeClr val="bg1"/>
                </a:solidFill>
                <a:latin typeface="Open Sans"/>
                <a:ea typeface="Open Sans"/>
                <a:cs typeface="Open Sans"/>
              </a:rPr>
            </a:br>
            <a:br>
              <a:rPr lang="en-US" sz="3200" b="1" dirty="0">
                <a:latin typeface="Open Sans"/>
                <a:ea typeface="Open Sans"/>
                <a:cs typeface="Open Sans"/>
              </a:rPr>
            </a:br>
            <a:r>
              <a:rPr lang="en-US" sz="2800" b="1" dirty="0">
                <a:solidFill>
                  <a:schemeClr val="bg1"/>
                </a:solidFill>
                <a:latin typeface="Open Sans"/>
                <a:ea typeface="Open Sans"/>
                <a:cs typeface="Open Sans"/>
              </a:rPr>
              <a:t>What high-quality habitat can teach us about habitat rehabilitation</a:t>
            </a:r>
            <a:endPar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4989A8D1-4633-4A6A-B366-0F1695ED3B90}"/>
              </a:ext>
            </a:extLst>
          </p:cNvPr>
          <p:cNvSpPr>
            <a:spLocks noGrp="1"/>
          </p:cNvSpPr>
          <p:nvPr>
            <p:ph type="subTitle" idx="1"/>
          </p:nvPr>
        </p:nvSpPr>
        <p:spPr>
          <a:xfrm>
            <a:off x="1524000" y="3223666"/>
            <a:ext cx="9144000" cy="951292"/>
          </a:xfrm>
          <a:solidFill>
            <a:schemeClr val="tx1"/>
          </a:solidFill>
        </p:spPr>
        <p:txBody>
          <a:bodyPr vert="horz" lIns="91440" tIns="45720" rIns="91440" bIns="45720" rtlCol="0" anchor="t">
            <a:normAutofit/>
          </a:bodyPr>
          <a:lstStyle/>
          <a:p>
            <a:r>
              <a:rPr lang="en-US" i="1" dirty="0">
                <a:solidFill>
                  <a:srgbClr val="69914B"/>
                </a:solidFill>
                <a:latin typeface="Open Sans"/>
                <a:ea typeface="Open Sans"/>
                <a:cs typeface="Open Sans"/>
              </a:rPr>
              <a:t>Tulley Mackey¹, Bryce Oldemeyer¹, Mark Roes¹, Mike Ackerman¹, Richie Carmichael², Tim Hanrahan³, and Sam Box³</a:t>
            </a:r>
          </a:p>
        </p:txBody>
      </p:sp>
      <p:pic>
        <p:nvPicPr>
          <p:cNvPr id="12" name="Picture 11">
            <a:extLst>
              <a:ext uri="{FF2B5EF4-FFF2-40B4-BE49-F238E27FC236}">
                <a16:creationId xmlns:a16="http://schemas.microsoft.com/office/drawing/2014/main" id="{0583A83E-C017-498D-8423-AABB4DBF8CDA}"/>
              </a:ext>
            </a:extLst>
          </p:cNvPr>
          <p:cNvPicPr>
            <a:picLocks noChangeAspect="1"/>
          </p:cNvPicPr>
          <p:nvPr/>
        </p:nvPicPr>
        <p:blipFill rotWithShape="1">
          <a:blip r:embed="rId3"/>
          <a:srcRect l="-2" r="11537" b="12528"/>
          <a:stretch/>
        </p:blipFill>
        <p:spPr>
          <a:xfrm>
            <a:off x="0" y="5126250"/>
            <a:ext cx="2377440" cy="1737360"/>
          </a:xfrm>
          <a:prstGeom prst="rect">
            <a:avLst/>
          </a:prstGeom>
        </p:spPr>
      </p:pic>
      <p:pic>
        <p:nvPicPr>
          <p:cNvPr id="16" name="Picture 15">
            <a:extLst>
              <a:ext uri="{FF2B5EF4-FFF2-40B4-BE49-F238E27FC236}">
                <a16:creationId xmlns:a16="http://schemas.microsoft.com/office/drawing/2014/main" id="{43E6FDD1-340E-4A31-8A19-D60E696968F8}"/>
              </a:ext>
            </a:extLst>
          </p:cNvPr>
          <p:cNvPicPr>
            <a:picLocks noChangeAspect="1"/>
          </p:cNvPicPr>
          <p:nvPr/>
        </p:nvPicPr>
        <p:blipFill rotWithShape="1">
          <a:blip r:embed="rId4"/>
          <a:srcRect t="-1132" b="-1132"/>
          <a:stretch/>
        </p:blipFill>
        <p:spPr>
          <a:xfrm>
            <a:off x="9805324" y="5111022"/>
            <a:ext cx="2377440" cy="1776670"/>
          </a:xfrm>
          <a:prstGeom prst="rect">
            <a:avLst/>
          </a:prstGeom>
        </p:spPr>
      </p:pic>
      <p:pic>
        <p:nvPicPr>
          <p:cNvPr id="18" name="Picture 17">
            <a:extLst>
              <a:ext uri="{FF2B5EF4-FFF2-40B4-BE49-F238E27FC236}">
                <a16:creationId xmlns:a16="http://schemas.microsoft.com/office/drawing/2014/main" id="{D8BF100C-E3CA-46B2-A525-4521B661810F}"/>
              </a:ext>
            </a:extLst>
          </p:cNvPr>
          <p:cNvPicPr>
            <a:picLocks noChangeAspect="1"/>
          </p:cNvPicPr>
          <p:nvPr/>
        </p:nvPicPr>
        <p:blipFill rotWithShape="1">
          <a:blip r:embed="rId5"/>
          <a:srcRect l="1056" t="5761" r="6353" b="1646"/>
          <a:stretch/>
        </p:blipFill>
        <p:spPr>
          <a:xfrm>
            <a:off x="7363754" y="5126250"/>
            <a:ext cx="2377440" cy="1737360"/>
          </a:xfrm>
          <a:prstGeom prst="rect">
            <a:avLst/>
          </a:prstGeom>
        </p:spPr>
      </p:pic>
      <p:pic>
        <p:nvPicPr>
          <p:cNvPr id="1026" name="Picture 2">
            <a:extLst>
              <a:ext uri="{FF2B5EF4-FFF2-40B4-BE49-F238E27FC236}">
                <a16:creationId xmlns:a16="http://schemas.microsoft.com/office/drawing/2014/main" id="{180D50D8-B2E1-4FC0-BB88-3AB69A9A5C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126" t="19116" r="22602" b="31883"/>
          <a:stretch/>
        </p:blipFill>
        <p:spPr bwMode="auto">
          <a:xfrm>
            <a:off x="4874431" y="5120640"/>
            <a:ext cx="2377440" cy="1737360"/>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a:extLst>
              <a:ext uri="{FF2B5EF4-FFF2-40B4-BE49-F238E27FC236}">
                <a16:creationId xmlns:a16="http://schemas.microsoft.com/office/drawing/2014/main" id="{AB626754-0114-4682-B18C-963BEAB2930E}"/>
              </a:ext>
            </a:extLst>
          </p:cNvPr>
          <p:cNvSpPr txBox="1">
            <a:spLocks/>
          </p:cNvSpPr>
          <p:nvPr/>
        </p:nvSpPr>
        <p:spPr>
          <a:xfrm>
            <a:off x="1509135" y="4355432"/>
            <a:ext cx="9144000" cy="71471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i="1" dirty="0">
                <a:solidFill>
                  <a:srgbClr val="69914B"/>
                </a:solidFill>
                <a:latin typeface="Open Sans"/>
                <a:ea typeface="Open Sans"/>
                <a:cs typeface="Open Sans"/>
              </a:rPr>
              <a:t>National American Fisheries Society - August 2022</a:t>
            </a:r>
          </a:p>
          <a:p>
            <a:r>
              <a:rPr lang="en-US" sz="1800" i="1" dirty="0">
                <a:solidFill>
                  <a:srgbClr val="69914B"/>
                </a:solidFill>
                <a:latin typeface="Open Sans"/>
                <a:ea typeface="Open Sans"/>
                <a:cs typeface="Open Sans"/>
              </a:rPr>
              <a:t>1. Mount Hood Environmental, 2. </a:t>
            </a:r>
            <a:r>
              <a:rPr lang="en-US" sz="1800" i="1" dirty="0" err="1">
                <a:solidFill>
                  <a:srgbClr val="69914B"/>
                </a:solidFill>
                <a:latin typeface="Open Sans"/>
                <a:ea typeface="Open Sans"/>
                <a:cs typeface="Open Sans"/>
              </a:rPr>
              <a:t>Biomark</a:t>
            </a:r>
            <a:r>
              <a:rPr lang="en-US" sz="1800" i="1" dirty="0">
                <a:solidFill>
                  <a:srgbClr val="69914B"/>
                </a:solidFill>
                <a:latin typeface="Open Sans"/>
                <a:ea typeface="Open Sans"/>
                <a:cs typeface="Open Sans"/>
              </a:rPr>
              <a:t>, Inc., 3. Rio Applied Science and Engineering</a:t>
            </a:r>
          </a:p>
        </p:txBody>
      </p:sp>
      <p:grpSp>
        <p:nvGrpSpPr>
          <p:cNvPr id="9" name="Group 8">
            <a:extLst>
              <a:ext uri="{FF2B5EF4-FFF2-40B4-BE49-F238E27FC236}">
                <a16:creationId xmlns:a16="http://schemas.microsoft.com/office/drawing/2014/main" id="{99E85299-2F9D-4326-B68B-854AE31E0D57}"/>
              </a:ext>
            </a:extLst>
          </p:cNvPr>
          <p:cNvGrpSpPr/>
          <p:nvPr/>
        </p:nvGrpSpPr>
        <p:grpSpPr>
          <a:xfrm>
            <a:off x="-4612" y="0"/>
            <a:ext cx="12196612" cy="1228436"/>
            <a:chOff x="-4612" y="0"/>
            <a:chExt cx="12196612" cy="1228436"/>
          </a:xfrm>
        </p:grpSpPr>
        <p:sp>
          <p:nvSpPr>
            <p:cNvPr id="4" name="Rectangle 3">
              <a:extLst>
                <a:ext uri="{FF2B5EF4-FFF2-40B4-BE49-F238E27FC236}">
                  <a16:creationId xmlns:a16="http://schemas.microsoft.com/office/drawing/2014/main" id="{68EB50AC-CA38-4F98-8523-E5C8E3139775}"/>
                </a:ext>
              </a:extLst>
            </p:cNvPr>
            <p:cNvSpPr/>
            <p:nvPr/>
          </p:nvSpPr>
          <p:spPr>
            <a:xfrm>
              <a:off x="0" y="0"/>
              <a:ext cx="12192000" cy="122843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A65A5199-852A-426D-A003-627D2D2934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4" y="50549"/>
              <a:ext cx="3749040" cy="1133333"/>
            </a:xfrm>
            <a:prstGeom prst="rect">
              <a:avLst/>
            </a:prstGeom>
            <a:solidFill>
              <a:srgbClr val="616161"/>
            </a:solidFill>
          </p:spPr>
        </p:pic>
        <p:sp>
          <p:nvSpPr>
            <p:cNvPr id="8" name="Rectangle 7">
              <a:extLst>
                <a:ext uri="{FF2B5EF4-FFF2-40B4-BE49-F238E27FC236}">
                  <a16:creationId xmlns:a16="http://schemas.microsoft.com/office/drawing/2014/main" id="{76886293-7E44-4B12-9DF2-2FB4EB2E6BEE}"/>
                </a:ext>
              </a:extLst>
            </p:cNvPr>
            <p:cNvSpPr/>
            <p:nvPr/>
          </p:nvSpPr>
          <p:spPr>
            <a:xfrm>
              <a:off x="0" y="5995"/>
              <a:ext cx="4488873" cy="1385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80DBDA-30D4-415B-876E-160D8885640E}"/>
                </a:ext>
              </a:extLst>
            </p:cNvPr>
            <p:cNvSpPr/>
            <p:nvPr/>
          </p:nvSpPr>
          <p:spPr>
            <a:xfrm>
              <a:off x="-4612" y="1072789"/>
              <a:ext cx="4488873" cy="1385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2AEE95C6-28B8-852A-F2B8-D3262CF3C8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1570" y="5126248"/>
            <a:ext cx="2377440" cy="1737362"/>
          </a:xfrm>
          <a:prstGeom prst="rect">
            <a:avLst/>
          </a:prstGeom>
        </p:spPr>
      </p:pic>
    </p:spTree>
    <p:extLst>
      <p:ext uri="{BB962C8B-B14F-4D97-AF65-F5344CB8AC3E}">
        <p14:creationId xmlns:p14="http://schemas.microsoft.com/office/powerpoint/2010/main" val="2652395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95794"/>
            <a:ext cx="10515600" cy="10189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00000"/>
              </a:lnSpc>
            </a:pPr>
            <a:r>
              <a:rPr lang="en-US" sz="2400" b="1" dirty="0">
                <a:solidFill>
                  <a:schemeClr val="bg1"/>
                </a:solidFill>
                <a:latin typeface="Open Sans"/>
                <a:ea typeface="Open Sans"/>
                <a:cs typeface="Open Sans"/>
              </a:rPr>
              <a:t>Reach scale results by watershed </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198867"/>
            <a:ext cx="10515600" cy="1552893"/>
          </a:xfrm>
        </p:spPr>
        <p:txBody>
          <a:bodyPr>
            <a:normAutofit/>
          </a:bodyPr>
          <a:lstStyle/>
          <a:p>
            <a:br>
              <a:rPr lang="en-US" sz="2000" dirty="0"/>
            </a:br>
            <a:br>
              <a:rPr lang="en-US" sz="2000" dirty="0"/>
            </a:br>
            <a:endParaRPr lang="en-US" sz="2000" dirty="0"/>
          </a:p>
        </p:txBody>
      </p:sp>
      <p:pic>
        <p:nvPicPr>
          <p:cNvPr id="18" name="Content Placeholder 17">
            <a:extLst>
              <a:ext uri="{FF2B5EF4-FFF2-40B4-BE49-F238E27FC236}">
                <a16:creationId xmlns:a16="http://schemas.microsoft.com/office/drawing/2014/main" id="{2EF423E2-6864-5E2D-06E5-81C610D8ECB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7884" y="665755"/>
            <a:ext cx="9835763" cy="5935564"/>
          </a:xfrm>
        </p:spPr>
      </p:pic>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BA8DB361-1B3F-92E1-62C3-68AF559185DB}"/>
              </a:ext>
            </a:extLst>
          </p:cNvPr>
          <p:cNvCxnSpPr/>
          <p:nvPr/>
        </p:nvCxnSpPr>
        <p:spPr>
          <a:xfrm>
            <a:off x="1371600" y="5019843"/>
            <a:ext cx="9300411" cy="0"/>
          </a:xfrm>
          <a:prstGeom prst="line">
            <a:avLst/>
          </a:prstGeom>
          <a:ln w="190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0642127F-A23E-8DE1-4473-216C4B1512BC}"/>
              </a:ext>
            </a:extLst>
          </p:cNvPr>
          <p:cNvCxnSpPr>
            <a:cxnSpLocks/>
          </p:cNvCxnSpPr>
          <p:nvPr/>
        </p:nvCxnSpPr>
        <p:spPr>
          <a:xfrm>
            <a:off x="1371600" y="3312704"/>
            <a:ext cx="93004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09EA1E4-C207-A596-C292-8FB0DBCA2BE9}"/>
              </a:ext>
            </a:extLst>
          </p:cNvPr>
          <p:cNvCxnSpPr>
            <a:cxnSpLocks/>
          </p:cNvCxnSpPr>
          <p:nvPr/>
        </p:nvCxnSpPr>
        <p:spPr>
          <a:xfrm flipV="1">
            <a:off x="5209674" y="1925052"/>
            <a:ext cx="0" cy="11713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0C7506-E6D3-B295-CBFD-DF8B83255FF2}"/>
              </a:ext>
            </a:extLst>
          </p:cNvPr>
          <p:cNvCxnSpPr>
            <a:cxnSpLocks/>
          </p:cNvCxnSpPr>
          <p:nvPr/>
        </p:nvCxnSpPr>
        <p:spPr>
          <a:xfrm>
            <a:off x="5342021" y="5113867"/>
            <a:ext cx="0" cy="406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8380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7C113-B160-468F-9E25-2A7A8EDF78F5}"/>
              </a:ext>
            </a:extLst>
          </p:cNvPr>
          <p:cNvSpPr txBox="1">
            <a:spLocks/>
          </p:cNvSpPr>
          <p:nvPr/>
        </p:nvSpPr>
        <p:spPr>
          <a:xfrm>
            <a:off x="609600" y="-78376"/>
            <a:ext cx="10744200" cy="1057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00000"/>
              </a:lnSpc>
            </a:pPr>
            <a:r>
              <a:rPr lang="en-US" sz="2400" b="1" dirty="0">
                <a:solidFill>
                  <a:schemeClr val="bg1"/>
                </a:solidFill>
                <a:latin typeface="Open Sans"/>
                <a:ea typeface="Open Sans"/>
                <a:cs typeface="Open Sans"/>
              </a:rPr>
              <a:t>Habitat metric use by top and bottom 10% of capacity distribution</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979586"/>
            <a:ext cx="10515600" cy="1534217"/>
          </a:xfrm>
        </p:spPr>
        <p:txBody>
          <a:bodyPr>
            <a:normAutofit/>
          </a:bodyPr>
          <a:lstStyle/>
          <a:p>
            <a:br>
              <a:rPr lang="en-US" sz="2000" dirty="0"/>
            </a:br>
            <a:br>
              <a:rPr lang="en-US" sz="2000" dirty="0"/>
            </a:br>
            <a:endParaRPr lang="en-US" sz="2000" dirty="0"/>
          </a:p>
        </p:txBody>
      </p:sp>
      <p:pic>
        <p:nvPicPr>
          <p:cNvPr id="12" name="Content Placeholder 11">
            <a:extLst>
              <a:ext uri="{FF2B5EF4-FFF2-40B4-BE49-F238E27FC236}">
                <a16:creationId xmlns:a16="http://schemas.microsoft.com/office/drawing/2014/main" id="{D44116DD-6231-D5D0-7007-B3B98A91CB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1895" y="830179"/>
            <a:ext cx="9805737" cy="5760192"/>
          </a:xfrm>
        </p:spPr>
      </p:pic>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4682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18980CDA-26F2-E3F3-C5D2-CA587C924F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755" y="1836554"/>
            <a:ext cx="6692130" cy="49142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201425"/>
            <a:ext cx="10515600" cy="1540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66737"/>
            <a:ext cx="10515600" cy="1848214"/>
          </a:xfrm>
        </p:spPr>
        <p:txBody>
          <a:bodyPr>
            <a:normAutofit fontScale="90000"/>
          </a:bodyPr>
          <a:lstStyle/>
          <a:p>
            <a:pPr>
              <a:lnSpc>
                <a:spcPct val="100000"/>
              </a:lnSpc>
            </a:pP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Site Comparison</a:t>
            </a:r>
            <a:b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b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winter capacity</a:t>
            </a:r>
            <a:br>
              <a:rPr lang="en-US" sz="2000" b="1" dirty="0">
                <a:solidFill>
                  <a:srgbClr val="69914B"/>
                </a:solidFill>
                <a:latin typeface="Open Sans" panose="020B0606030504020204" pitchFamily="34" charset="0"/>
                <a:ea typeface="Open Sans" panose="020B0606030504020204" pitchFamily="34" charset="0"/>
                <a:cs typeface="Open Sans" panose="020B0606030504020204" pitchFamily="34" charset="0"/>
              </a:rPr>
            </a:br>
            <a:b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891C7C41-42BB-CE80-8621-7735F039BABA}"/>
              </a:ext>
            </a:extLst>
          </p:cNvPr>
          <p:cNvSpPr txBox="1"/>
          <p:nvPr/>
        </p:nvSpPr>
        <p:spPr>
          <a:xfrm>
            <a:off x="4796590" y="6225819"/>
            <a:ext cx="2009274" cy="369332"/>
          </a:xfrm>
          <a:prstGeom prst="rect">
            <a:avLst/>
          </a:prstGeom>
          <a:solidFill>
            <a:schemeClr val="bg1"/>
          </a:solidFill>
        </p:spPr>
        <p:txBody>
          <a:bodyPr wrap="square" rtlCol="0">
            <a:spAutoFit/>
          </a:bodyPr>
          <a:lstStyle/>
          <a:p>
            <a:r>
              <a:rPr lang="en-US" dirty="0"/>
              <a:t>Lower Lemhi River</a:t>
            </a:r>
          </a:p>
        </p:txBody>
      </p:sp>
      <p:pic>
        <p:nvPicPr>
          <p:cNvPr id="9" name="Picture 8">
            <a:extLst>
              <a:ext uri="{FF2B5EF4-FFF2-40B4-BE49-F238E27FC236}">
                <a16:creationId xmlns:a16="http://schemas.microsoft.com/office/drawing/2014/main" id="{378E5792-7D98-0ADD-187E-0A9B443EBA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79866"/>
            <a:ext cx="6362850" cy="4275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3163A30B-5D21-44BC-1269-AD32D2A0E961}"/>
              </a:ext>
            </a:extLst>
          </p:cNvPr>
          <p:cNvSpPr txBox="1"/>
          <p:nvPr/>
        </p:nvSpPr>
        <p:spPr>
          <a:xfrm>
            <a:off x="9500817" y="3802713"/>
            <a:ext cx="2188428" cy="369332"/>
          </a:xfrm>
          <a:prstGeom prst="rect">
            <a:avLst/>
          </a:prstGeom>
          <a:solidFill>
            <a:schemeClr val="bg1"/>
          </a:solidFill>
        </p:spPr>
        <p:txBody>
          <a:bodyPr wrap="square" rtlCol="0">
            <a:spAutoFit/>
          </a:bodyPr>
          <a:lstStyle/>
          <a:p>
            <a:r>
              <a:rPr lang="en-US" dirty="0"/>
              <a:t>Elk Creek, MF Salmon</a:t>
            </a:r>
          </a:p>
        </p:txBody>
      </p:sp>
    </p:spTree>
    <p:extLst>
      <p:ext uri="{BB962C8B-B14F-4D97-AF65-F5344CB8AC3E}">
        <p14:creationId xmlns:p14="http://schemas.microsoft.com/office/powerpoint/2010/main" val="2409360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201425"/>
            <a:ext cx="10515600" cy="1540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94285"/>
            <a:ext cx="10515600" cy="1540911"/>
          </a:xfrm>
        </p:spPr>
        <p:txBody>
          <a:bodyPr>
            <a:normAutofit fontScale="90000"/>
          </a:bodyPr>
          <a:lstStyle/>
          <a:p>
            <a:pPr>
              <a:lnSpc>
                <a:spcPct val="100000"/>
              </a:lnSpc>
            </a:pP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Site Comparison</a:t>
            </a:r>
            <a:b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b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channel unit frequency</a:t>
            </a:r>
            <a:br>
              <a:rPr lang="en-US" sz="2000" b="1" dirty="0">
                <a:solidFill>
                  <a:srgbClr val="69914B"/>
                </a:solidFill>
                <a:latin typeface="Open Sans" panose="020B0606030504020204" pitchFamily="34" charset="0"/>
                <a:ea typeface="Open Sans" panose="020B0606030504020204" pitchFamily="34" charset="0"/>
                <a:cs typeface="Open Sans" panose="020B0606030504020204" pitchFamily="34" charset="0"/>
              </a:rPr>
            </a:br>
            <a:b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8" name="Content Placeholder 17">
            <a:extLst>
              <a:ext uri="{FF2B5EF4-FFF2-40B4-BE49-F238E27FC236}">
                <a16:creationId xmlns:a16="http://schemas.microsoft.com/office/drawing/2014/main" id="{4E16F2BF-D76D-0D34-F858-BE5BAE60129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1421" y="1849477"/>
            <a:ext cx="6203950" cy="4807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99CF9D91-BA49-A329-FBA0-E7FEFDBCE4DA}"/>
              </a:ext>
            </a:extLst>
          </p:cNvPr>
          <p:cNvSpPr txBox="1"/>
          <p:nvPr/>
        </p:nvSpPr>
        <p:spPr>
          <a:xfrm>
            <a:off x="4525880" y="6041153"/>
            <a:ext cx="2009274" cy="369332"/>
          </a:xfrm>
          <a:prstGeom prst="rect">
            <a:avLst/>
          </a:prstGeom>
          <a:solidFill>
            <a:schemeClr val="bg1"/>
          </a:solidFill>
        </p:spPr>
        <p:txBody>
          <a:bodyPr wrap="square" rtlCol="0">
            <a:spAutoFit/>
          </a:bodyPr>
          <a:lstStyle/>
          <a:p>
            <a:r>
              <a:rPr lang="en-US" dirty="0"/>
              <a:t>Lower Lemhi River</a:t>
            </a:r>
          </a:p>
        </p:txBody>
      </p:sp>
      <p:pic>
        <p:nvPicPr>
          <p:cNvPr id="9" name="Picture 8">
            <a:extLst>
              <a:ext uri="{FF2B5EF4-FFF2-40B4-BE49-F238E27FC236}">
                <a16:creationId xmlns:a16="http://schemas.microsoft.com/office/drawing/2014/main" id="{B0D0CDEE-63EB-7538-4CC4-232EE4E98D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5926" y="157636"/>
            <a:ext cx="6652764" cy="4077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91EDF78D-E364-D9AD-ADAF-1CE6DB16D873}"/>
              </a:ext>
            </a:extLst>
          </p:cNvPr>
          <p:cNvSpPr txBox="1"/>
          <p:nvPr/>
        </p:nvSpPr>
        <p:spPr>
          <a:xfrm>
            <a:off x="9468854" y="3674756"/>
            <a:ext cx="2281988" cy="369332"/>
          </a:xfrm>
          <a:prstGeom prst="rect">
            <a:avLst/>
          </a:prstGeom>
          <a:solidFill>
            <a:schemeClr val="bg1"/>
          </a:solidFill>
        </p:spPr>
        <p:txBody>
          <a:bodyPr wrap="square" rtlCol="0">
            <a:spAutoFit/>
          </a:bodyPr>
          <a:lstStyle/>
          <a:p>
            <a:r>
              <a:rPr lang="en-US" dirty="0"/>
              <a:t>Elk Creek, MF Salmon</a:t>
            </a:r>
          </a:p>
        </p:txBody>
      </p:sp>
    </p:spTree>
    <p:extLst>
      <p:ext uri="{BB962C8B-B14F-4D97-AF65-F5344CB8AC3E}">
        <p14:creationId xmlns:p14="http://schemas.microsoft.com/office/powerpoint/2010/main" val="301124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 name="Content Placeholder 27">
            <a:extLst>
              <a:ext uri="{FF2B5EF4-FFF2-40B4-BE49-F238E27FC236}">
                <a16:creationId xmlns:a16="http://schemas.microsoft.com/office/drawing/2014/main" id="{181507DB-357A-878D-154E-1BEBDC7DD1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1316" y="1780237"/>
            <a:ext cx="6803180" cy="49834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201425"/>
            <a:ext cx="10515600" cy="1540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94285"/>
            <a:ext cx="10515600" cy="1540911"/>
          </a:xfrm>
        </p:spPr>
        <p:txBody>
          <a:bodyPr>
            <a:normAutofit fontScale="90000"/>
          </a:bodyPr>
          <a:lstStyle/>
          <a:p>
            <a:pPr>
              <a:lnSpc>
                <a:spcPct val="100000"/>
              </a:lnSpc>
            </a:pP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Site Comparison</a:t>
            </a:r>
            <a:b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b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fish cover</a:t>
            </a:r>
            <a:br>
              <a:rPr lang="en-US" sz="2000" b="1" dirty="0">
                <a:solidFill>
                  <a:srgbClr val="69914B"/>
                </a:solidFill>
                <a:latin typeface="Open Sans" panose="020B0606030504020204" pitchFamily="34" charset="0"/>
                <a:ea typeface="Open Sans" panose="020B0606030504020204" pitchFamily="34" charset="0"/>
                <a:cs typeface="Open Sans" panose="020B0606030504020204" pitchFamily="34" charset="0"/>
              </a:rPr>
            </a:br>
            <a:b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891C7C41-42BB-CE80-8621-7735F039BABA}"/>
              </a:ext>
            </a:extLst>
          </p:cNvPr>
          <p:cNvSpPr txBox="1"/>
          <p:nvPr/>
        </p:nvSpPr>
        <p:spPr>
          <a:xfrm>
            <a:off x="4820652" y="6167536"/>
            <a:ext cx="2009274" cy="369332"/>
          </a:xfrm>
          <a:prstGeom prst="rect">
            <a:avLst/>
          </a:prstGeom>
          <a:solidFill>
            <a:schemeClr val="bg1"/>
          </a:solidFill>
        </p:spPr>
        <p:txBody>
          <a:bodyPr wrap="square" rtlCol="0">
            <a:spAutoFit/>
          </a:bodyPr>
          <a:lstStyle/>
          <a:p>
            <a:r>
              <a:rPr lang="en-US" dirty="0"/>
              <a:t>Lower Lemhi River</a:t>
            </a:r>
          </a:p>
        </p:txBody>
      </p:sp>
      <p:pic>
        <p:nvPicPr>
          <p:cNvPr id="9" name="Picture 8">
            <a:extLst>
              <a:ext uri="{FF2B5EF4-FFF2-40B4-BE49-F238E27FC236}">
                <a16:creationId xmlns:a16="http://schemas.microsoft.com/office/drawing/2014/main" id="{DEF3CEF2-2B27-5813-8B64-6EA802A5B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8116" y="154636"/>
            <a:ext cx="6658476" cy="38037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3163A30B-5D21-44BC-1269-AD32D2A0E961}"/>
              </a:ext>
            </a:extLst>
          </p:cNvPr>
          <p:cNvSpPr txBox="1"/>
          <p:nvPr/>
        </p:nvSpPr>
        <p:spPr>
          <a:xfrm>
            <a:off x="9474190" y="3405670"/>
            <a:ext cx="2216494" cy="369332"/>
          </a:xfrm>
          <a:prstGeom prst="rect">
            <a:avLst/>
          </a:prstGeom>
          <a:solidFill>
            <a:schemeClr val="bg1"/>
          </a:solidFill>
        </p:spPr>
        <p:txBody>
          <a:bodyPr wrap="square" rtlCol="0">
            <a:spAutoFit/>
          </a:bodyPr>
          <a:lstStyle/>
          <a:p>
            <a:r>
              <a:rPr lang="en-US" dirty="0"/>
              <a:t>Elk Creek, MF Salmon</a:t>
            </a:r>
          </a:p>
        </p:txBody>
      </p:sp>
    </p:spTree>
    <p:extLst>
      <p:ext uri="{BB962C8B-B14F-4D97-AF65-F5344CB8AC3E}">
        <p14:creationId xmlns:p14="http://schemas.microsoft.com/office/powerpoint/2010/main" val="503433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8274C5E-CBBD-7D9B-306A-130373BE0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201427"/>
            <a:ext cx="10515600" cy="1166868"/>
          </a:xfrm>
          <a:prstGeom prst="rect">
            <a:avLst/>
          </a:prstGeom>
          <a:solidFill>
            <a:srgbClr val="000000">
              <a:alpha val="50196"/>
            </a:srgb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b="1" dirty="0">
                <a:solidFill>
                  <a:schemeClr val="bg1"/>
                </a:solidFill>
                <a:latin typeface="Open Sans"/>
                <a:ea typeface="Open Sans"/>
                <a:cs typeface="Open Sans"/>
              </a:rPr>
              <a:t>Summary</a:t>
            </a:r>
          </a:p>
          <a:p>
            <a:pPr>
              <a:lnSpc>
                <a:spcPct val="100000"/>
              </a:lnSpc>
            </a:pPr>
            <a:endParaRPr lang="en-US" sz="2400" b="1" dirty="0">
              <a:solidFill>
                <a:schemeClr val="bg1"/>
              </a:solidFill>
              <a:latin typeface="Open Sans"/>
              <a:ea typeface="Open Sans"/>
              <a:cs typeface="Open Sans"/>
            </a:endParaRPr>
          </a:p>
          <a:p>
            <a:pPr>
              <a:lnSpc>
                <a:spcPct val="100000"/>
              </a:lnSpc>
            </a:pPr>
            <a:r>
              <a:rPr lang="en-US" sz="2400" b="1" dirty="0">
                <a:solidFill>
                  <a:schemeClr val="bg1"/>
                </a:solidFill>
                <a:latin typeface="Open Sans"/>
                <a:ea typeface="Open Sans"/>
                <a:cs typeface="Open Sans"/>
              </a:rPr>
              <a:t>Watershed Scale</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7544E124-E08B-267D-DF3C-5BB910612422}"/>
              </a:ext>
            </a:extLst>
          </p:cNvPr>
          <p:cNvSpPr>
            <a:spLocks noGrp="1"/>
          </p:cNvSpPr>
          <p:nvPr>
            <p:ph idx="1"/>
          </p:nvPr>
        </p:nvSpPr>
        <p:spPr>
          <a:xfrm>
            <a:off x="838200" y="1368295"/>
            <a:ext cx="10515600" cy="4695621"/>
          </a:xfrm>
          <a:solidFill>
            <a:srgbClr val="000000">
              <a:alpha val="50196"/>
            </a:srgbClr>
          </a:solidFill>
        </p:spPr>
        <p:txBody>
          <a:bodyPr>
            <a:normAutofit fontScale="92500" lnSpcReduction="10000"/>
          </a:bodyPr>
          <a:lstStyle/>
          <a:p>
            <a:r>
              <a:rPr lang="en-US" dirty="0">
                <a:solidFill>
                  <a:schemeClr val="bg1"/>
                </a:solidFill>
              </a:rPr>
              <a:t>Our hypothesis was mostly validated</a:t>
            </a:r>
          </a:p>
          <a:p>
            <a:r>
              <a:rPr lang="en-US" dirty="0">
                <a:solidFill>
                  <a:schemeClr val="bg1"/>
                </a:solidFill>
              </a:rPr>
              <a:t>Variability in habitat capacity across all watersheds</a:t>
            </a:r>
          </a:p>
          <a:p>
            <a:pPr marL="0" indent="0">
              <a:buNone/>
            </a:pP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Reach Scale</a:t>
            </a:r>
          </a:p>
          <a:p>
            <a:r>
              <a:rPr lang="en-US" dirty="0">
                <a:solidFill>
                  <a:schemeClr val="bg1"/>
                </a:solidFill>
                <a:ea typeface="Open Sans" panose="020B0606030504020204" pitchFamily="34" charset="0"/>
                <a:cs typeface="Open Sans" panose="020B0606030504020204" pitchFamily="34" charset="0"/>
              </a:rPr>
              <a:t>High </a:t>
            </a:r>
            <a:r>
              <a:rPr lang="en-US" dirty="0">
                <a:solidFill>
                  <a:schemeClr val="bg1"/>
                </a:solidFill>
              </a:rPr>
              <a:t>habitat capacity </a:t>
            </a:r>
            <a:r>
              <a:rPr lang="en-US" dirty="0">
                <a:solidFill>
                  <a:schemeClr val="bg1"/>
                </a:solidFill>
                <a:ea typeface="Open Sans" panose="020B0606030504020204" pitchFamily="34" charset="0"/>
                <a:cs typeface="Open Sans" panose="020B0606030504020204" pitchFamily="34" charset="0"/>
              </a:rPr>
              <a:t>variability across all watersheds</a:t>
            </a:r>
          </a:p>
          <a:p>
            <a:r>
              <a:rPr lang="en-US" dirty="0">
                <a:solidFill>
                  <a:schemeClr val="bg1"/>
                </a:solidFill>
                <a:ea typeface="Open Sans" panose="020B0606030504020204" pitchFamily="34" charset="0"/>
                <a:cs typeface="Open Sans" panose="020B0606030504020204" pitchFamily="34" charset="0"/>
              </a:rPr>
              <a:t>“Cream of the crop” and “bottom of the barrel” approach helped elucidate statistically significant results for certain habitat metrics</a:t>
            </a:r>
          </a:p>
          <a:p>
            <a:r>
              <a:rPr lang="en-US" dirty="0">
                <a:solidFill>
                  <a:schemeClr val="bg1"/>
                </a:solidFill>
              </a:rPr>
              <a:t>Chinook winter rearing:</a:t>
            </a:r>
          </a:p>
          <a:p>
            <a:pPr lvl="1"/>
            <a:r>
              <a:rPr lang="en-US" dirty="0">
                <a:solidFill>
                  <a:schemeClr val="bg1"/>
                </a:solidFill>
              </a:rPr>
              <a:t>Channel unit frequency</a:t>
            </a:r>
          </a:p>
          <a:p>
            <a:pPr lvl="1"/>
            <a:r>
              <a:rPr lang="en-US" dirty="0">
                <a:solidFill>
                  <a:schemeClr val="bg1"/>
                </a:solidFill>
              </a:rPr>
              <a:t>Cover</a:t>
            </a:r>
          </a:p>
          <a:p>
            <a:pPr lvl="1"/>
            <a:r>
              <a:rPr lang="en-US" dirty="0">
                <a:solidFill>
                  <a:schemeClr val="bg1"/>
                </a:solidFill>
              </a:rPr>
              <a:t>Substrate</a:t>
            </a:r>
          </a:p>
          <a:p>
            <a:pPr lvl="1"/>
            <a:r>
              <a:rPr lang="en-US" dirty="0">
                <a:solidFill>
                  <a:schemeClr val="bg1"/>
                </a:solidFill>
              </a:rPr>
              <a:t>Thalweg exit depth</a:t>
            </a:r>
          </a:p>
          <a:p>
            <a:pPr lvl="1"/>
            <a:r>
              <a:rPr lang="en-US" dirty="0">
                <a:solidFill>
                  <a:schemeClr val="bg1"/>
                </a:solidFill>
              </a:rPr>
              <a:t>Wetted channel </a:t>
            </a:r>
            <a:r>
              <a:rPr lang="en-US" dirty="0" err="1">
                <a:solidFill>
                  <a:schemeClr val="bg1"/>
                </a:solidFill>
              </a:rPr>
              <a:t>braidedness</a:t>
            </a:r>
            <a:endParaRPr lang="en-US" dirty="0">
              <a:solidFill>
                <a:schemeClr val="bg1"/>
              </a:solidFill>
            </a:endParaRPr>
          </a:p>
          <a:p>
            <a:pPr marL="0" indent="0">
              <a:buNone/>
            </a:pPr>
            <a:endParaRPr lang="en-US" dirty="0">
              <a:solidFill>
                <a:schemeClr val="bg1"/>
              </a:solidFill>
            </a:endParaRPr>
          </a:p>
        </p:txBody>
      </p:sp>
      <p:sp>
        <p:nvSpPr>
          <p:cNvPr id="10" name="Title 9">
            <a:extLst>
              <a:ext uri="{FF2B5EF4-FFF2-40B4-BE49-F238E27FC236}">
                <a16:creationId xmlns:a16="http://schemas.microsoft.com/office/drawing/2014/main" id="{F4235547-92D2-6580-749D-2AB3AE62AF06}"/>
              </a:ext>
            </a:extLst>
          </p:cNvPr>
          <p:cNvSpPr>
            <a:spLocks noGrp="1"/>
          </p:cNvSpPr>
          <p:nvPr>
            <p:ph type="title"/>
          </p:nvPr>
        </p:nvSpPr>
        <p:spPr>
          <a:xfrm>
            <a:off x="10539663" y="1147146"/>
            <a:ext cx="814136" cy="675920"/>
          </a:xfrm>
        </p:spPr>
        <p:txBody>
          <a:bodyPr>
            <a:normAutofit fontScale="90000"/>
          </a:bodyPr>
          <a:lstStyle/>
          <a:p>
            <a:endParaRPr lang="en-US" dirty="0"/>
          </a:p>
        </p:txBody>
      </p:sp>
    </p:spTree>
    <p:extLst>
      <p:ext uri="{BB962C8B-B14F-4D97-AF65-F5344CB8AC3E}">
        <p14:creationId xmlns:p14="http://schemas.microsoft.com/office/powerpoint/2010/main" val="596232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59F3A3-B09D-6BA5-36C5-7CA8C6D5C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8" cy="6858000"/>
          </a:xfrm>
          <a:prstGeom prst="rect">
            <a:avLst/>
          </a:prstGeom>
          <a:blipFill dpi="0" rotWithShape="1">
            <a:blip r:embed="rId4">
              <a:alphaModFix amt="50000"/>
            </a:blip>
            <a:srcRect/>
            <a:tile tx="0" ty="0" sx="100000" sy="100000" flip="none" algn="tl"/>
          </a:blipFill>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383822"/>
            <a:ext cx="10515600" cy="984473"/>
          </a:xfrm>
          <a:prstGeom prst="rect">
            <a:avLst/>
          </a:prstGeom>
          <a:solidFill>
            <a:srgbClr val="000000">
              <a:alpha val="50196"/>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b="1" dirty="0">
                <a:solidFill>
                  <a:schemeClr val="bg1"/>
                </a:solidFill>
                <a:latin typeface="Open Sans"/>
                <a:ea typeface="Open Sans"/>
                <a:cs typeface="Open Sans"/>
              </a:rPr>
              <a:t>Rehabilitation implications</a:t>
            </a: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7544E124-E08B-267D-DF3C-5BB910612422}"/>
              </a:ext>
            </a:extLst>
          </p:cNvPr>
          <p:cNvSpPr>
            <a:spLocks noGrp="1"/>
          </p:cNvSpPr>
          <p:nvPr>
            <p:ph idx="1"/>
          </p:nvPr>
        </p:nvSpPr>
        <p:spPr>
          <a:xfrm>
            <a:off x="838200" y="1368295"/>
            <a:ext cx="10515600" cy="3158549"/>
          </a:xfrm>
          <a:solidFill>
            <a:srgbClr val="000000">
              <a:alpha val="50196"/>
            </a:srgbClr>
          </a:solidFill>
        </p:spPr>
        <p:txBody>
          <a:bodyPr>
            <a:normAutofit/>
          </a:bodyPr>
          <a:lstStyle/>
          <a:p>
            <a:r>
              <a:rPr lang="en-US" dirty="0">
                <a:solidFill>
                  <a:schemeClr val="bg1"/>
                </a:solidFill>
              </a:rPr>
              <a:t>Prioritize watersheds and reaches</a:t>
            </a:r>
          </a:p>
          <a:p>
            <a:r>
              <a:rPr lang="en-US" dirty="0">
                <a:solidFill>
                  <a:schemeClr val="bg1"/>
                </a:solidFill>
              </a:rPr>
              <a:t>Identify population bottlenecks using species and life stage specific analysis</a:t>
            </a:r>
          </a:p>
          <a:p>
            <a:r>
              <a:rPr lang="en-US" dirty="0">
                <a:solidFill>
                  <a:schemeClr val="bg1"/>
                </a:solidFill>
              </a:rPr>
              <a:t>Identify habitat attribute deficits of specific reaches</a:t>
            </a:r>
          </a:p>
          <a:p>
            <a:r>
              <a:rPr lang="en-US" dirty="0">
                <a:solidFill>
                  <a:schemeClr val="bg1"/>
                </a:solidFill>
              </a:rPr>
              <a:t>Establish target conditions/habitat characteristic benchmarks </a:t>
            </a:r>
          </a:p>
          <a:p>
            <a:pPr marL="0" indent="0">
              <a:buNone/>
            </a:pPr>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86453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A lake surrounded by mountains&#10;&#10;Description automatically generated with low confidence">
            <a:extLst>
              <a:ext uri="{FF2B5EF4-FFF2-40B4-BE49-F238E27FC236}">
                <a16:creationId xmlns:a16="http://schemas.microsoft.com/office/drawing/2014/main" id="{41E092B1-3D10-4350-AB08-7DEDE27D58D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436" b="2357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0A892AE-2B74-490D-9AFA-C0F29B2F0B49}"/>
              </a:ext>
            </a:extLst>
          </p:cNvPr>
          <p:cNvSpPr/>
          <p:nvPr/>
        </p:nvSpPr>
        <p:spPr>
          <a:xfrm>
            <a:off x="3048" y="4422530"/>
            <a:ext cx="12188952" cy="19694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796B152-B17F-4D2A-9010-70FF85D09DEB}"/>
              </a:ext>
            </a:extLst>
          </p:cNvPr>
          <p:cNvSpPr txBox="1"/>
          <p:nvPr/>
        </p:nvSpPr>
        <p:spPr>
          <a:xfrm>
            <a:off x="0" y="4683992"/>
            <a:ext cx="4107137" cy="1107996"/>
          </a:xfrm>
          <a:prstGeom prst="rect">
            <a:avLst/>
          </a:prstGeom>
          <a:noFill/>
        </p:spPr>
        <p:txBody>
          <a:bodyPr wrap="square" lIns="91440" tIns="45720" rIns="91440" bIns="45720" rtlCol="0" anchor="t">
            <a:spAutoFit/>
          </a:bodyPr>
          <a:lstStyle/>
          <a:p>
            <a:pPr algn="ctr"/>
            <a:r>
              <a:rPr lang="en-US" sz="1100" b="1" dirty="0">
                <a:solidFill>
                  <a:schemeClr val="bg1"/>
                </a:solidFill>
                <a:latin typeface="Open Sans"/>
                <a:ea typeface="Open Sans"/>
                <a:cs typeface="Open Sans"/>
              </a:rPr>
              <a:t>tulley.mackey@mthoodenvironmental.com</a:t>
            </a:r>
          </a:p>
          <a:p>
            <a:pPr algn="ctr"/>
            <a:endPar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www.mthoodenvironmental.com</a:t>
            </a:r>
          </a:p>
          <a:p>
            <a:pPr algn="ctr"/>
            <a:endPar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O: 503-668-0033</a:t>
            </a:r>
          </a:p>
          <a:p>
            <a:pPr algn="ctr"/>
            <a:r>
              <a:rPr lang="en-US" sz="1100" dirty="0">
                <a:solidFill>
                  <a:schemeClr val="bg1"/>
                </a:solidFill>
                <a:latin typeface="Open Sans"/>
                <a:ea typeface="Open Sans"/>
                <a:cs typeface="Open Sans"/>
              </a:rPr>
              <a:t>C: 208-315-3059</a:t>
            </a:r>
            <a:endPar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C3666945-7682-45E7-AC8C-F50BFCD3283A}"/>
              </a:ext>
            </a:extLst>
          </p:cNvPr>
          <p:cNvGrpSpPr/>
          <p:nvPr/>
        </p:nvGrpSpPr>
        <p:grpSpPr>
          <a:xfrm>
            <a:off x="6247638" y="4805295"/>
            <a:ext cx="3962400" cy="1186544"/>
            <a:chOff x="1711806" y="4659872"/>
            <a:chExt cx="3749040" cy="1137548"/>
          </a:xfrm>
        </p:grpSpPr>
        <p:pic>
          <p:nvPicPr>
            <p:cNvPr id="10" name="Picture 9" descr="Text&#10;&#10;Description automatically generated">
              <a:extLst>
                <a:ext uri="{FF2B5EF4-FFF2-40B4-BE49-F238E27FC236}">
                  <a16:creationId xmlns:a16="http://schemas.microsoft.com/office/drawing/2014/main" id="{FED3F445-37D0-463A-A857-005D1F4E9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12" name="Rectangle 11">
              <a:extLst>
                <a:ext uri="{FF2B5EF4-FFF2-40B4-BE49-F238E27FC236}">
                  <a16:creationId xmlns:a16="http://schemas.microsoft.com/office/drawing/2014/main" id="{2D5EE00A-7D95-4F7D-97D8-0FB89D133A1B}"/>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91E292-4076-4A20-8E50-65E6024BCBEA}"/>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F5B43A5-DE22-B49F-3EA7-CC1FC6C94EA9}"/>
              </a:ext>
            </a:extLst>
          </p:cNvPr>
          <p:cNvSpPr txBox="1"/>
          <p:nvPr/>
        </p:nvSpPr>
        <p:spPr>
          <a:xfrm>
            <a:off x="5281865" y="281386"/>
            <a:ext cx="2153652" cy="584775"/>
          </a:xfrm>
          <a:prstGeom prst="rect">
            <a:avLst/>
          </a:prstGeom>
          <a:noFill/>
        </p:spPr>
        <p:txBody>
          <a:bodyPr wrap="square" rtlCol="0">
            <a:spAutoFit/>
          </a:bodyPr>
          <a:lstStyle/>
          <a:p>
            <a:r>
              <a:rPr lang="en-US" sz="3200" dirty="0"/>
              <a:t>Questions?</a:t>
            </a:r>
          </a:p>
        </p:txBody>
      </p:sp>
    </p:spTree>
    <p:extLst>
      <p:ext uri="{BB962C8B-B14F-4D97-AF65-F5344CB8AC3E}">
        <p14:creationId xmlns:p14="http://schemas.microsoft.com/office/powerpoint/2010/main" val="4045225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80AF87-5B6A-9923-D2E3-1B4F9829F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442"/>
          </a:xfrm>
          <a:prstGeom prst="rect">
            <a:avLst/>
          </a:prstGeom>
        </p:spPr>
      </p:pic>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240632"/>
            <a:ext cx="10515600" cy="794084"/>
          </a:xfrm>
          <a:prstGeom prst="rect">
            <a:avLst/>
          </a:prstGeom>
          <a:solidFill>
            <a:srgbClr val="000000">
              <a:alpha val="60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b="1" dirty="0">
                <a:solidFill>
                  <a:schemeClr val="bg1"/>
                </a:solidFill>
                <a:latin typeface="Open Sans"/>
                <a:ea typeface="Open Sans"/>
                <a:cs typeface="Open Sans"/>
              </a:rPr>
              <a:t>DASH Survey Outline</a:t>
            </a: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7544E124-E08B-267D-DF3C-5BB910612422}"/>
              </a:ext>
            </a:extLst>
          </p:cNvPr>
          <p:cNvSpPr>
            <a:spLocks noGrp="1"/>
          </p:cNvSpPr>
          <p:nvPr>
            <p:ph idx="1"/>
          </p:nvPr>
        </p:nvSpPr>
        <p:spPr>
          <a:xfrm>
            <a:off x="838200" y="1034716"/>
            <a:ext cx="10515600" cy="5013695"/>
          </a:xfrm>
          <a:solidFill>
            <a:srgbClr val="000000">
              <a:alpha val="60000"/>
            </a:srgbClr>
          </a:solidFill>
        </p:spPr>
        <p:txBody>
          <a:bodyPr>
            <a:normAutofit/>
          </a:bodyPr>
          <a:lstStyle/>
          <a:p>
            <a:r>
              <a:rPr lang="en-US" dirty="0">
                <a:solidFill>
                  <a:schemeClr val="bg1"/>
                </a:solidFill>
              </a:rPr>
              <a:t>Channel unit delineation</a:t>
            </a:r>
          </a:p>
          <a:p>
            <a:pPr lvl="1"/>
            <a:r>
              <a:rPr lang="en-US" dirty="0">
                <a:solidFill>
                  <a:schemeClr val="bg1"/>
                </a:solidFill>
              </a:rPr>
              <a:t>Thalweg exit and max depth</a:t>
            </a:r>
          </a:p>
          <a:p>
            <a:pPr lvl="1"/>
            <a:r>
              <a:rPr lang="en-US" dirty="0">
                <a:solidFill>
                  <a:schemeClr val="bg1"/>
                </a:solidFill>
              </a:rPr>
              <a:t>Substrate estimate/pebble count</a:t>
            </a:r>
          </a:p>
          <a:p>
            <a:pPr lvl="1"/>
            <a:r>
              <a:rPr lang="en-US" dirty="0">
                <a:solidFill>
                  <a:schemeClr val="bg1"/>
                </a:solidFill>
              </a:rPr>
              <a:t>Fish cover estimate</a:t>
            </a:r>
          </a:p>
          <a:p>
            <a:pPr lvl="1"/>
            <a:r>
              <a:rPr lang="en-US" dirty="0">
                <a:solidFill>
                  <a:schemeClr val="bg1"/>
                </a:solidFill>
              </a:rPr>
              <a:t>LWD, undercut measurement</a:t>
            </a:r>
          </a:p>
          <a:p>
            <a:pPr marL="342900" lvl="1" indent="-342900"/>
            <a:r>
              <a:rPr lang="en-US" sz="2800" dirty="0">
                <a:solidFill>
                  <a:schemeClr val="bg1"/>
                </a:solidFill>
              </a:rPr>
              <a:t>Discharge</a:t>
            </a:r>
          </a:p>
          <a:p>
            <a:pPr marL="342900" lvl="1" indent="-342900"/>
            <a:r>
              <a:rPr lang="en-US" sz="2800" dirty="0" err="1">
                <a:solidFill>
                  <a:schemeClr val="bg1"/>
                </a:solidFill>
              </a:rPr>
              <a:t>Orthomosaic</a:t>
            </a:r>
            <a:r>
              <a:rPr lang="en-US" sz="2800" dirty="0">
                <a:solidFill>
                  <a:schemeClr val="bg1"/>
                </a:solidFill>
              </a:rPr>
              <a:t> imagery</a:t>
            </a:r>
          </a:p>
          <a:p>
            <a:pPr marL="342900" lvl="1" indent="-342900"/>
            <a:r>
              <a:rPr lang="en-US" sz="2800" dirty="0">
                <a:solidFill>
                  <a:schemeClr val="bg1"/>
                </a:solidFill>
              </a:rPr>
              <a:t>1-1.5 km/day depending on habitat complexity, terrain and number of surveyors</a:t>
            </a:r>
          </a:p>
          <a:p>
            <a:pPr marL="342900" lvl="1" indent="-342900"/>
            <a:r>
              <a:rPr lang="en-US" sz="2800" dirty="0">
                <a:solidFill>
                  <a:schemeClr val="bg1"/>
                </a:solidFill>
              </a:rPr>
              <a:t>ArcGIS online apps: Field Maps, Survey123</a:t>
            </a:r>
          </a:p>
          <a:p>
            <a:pPr marL="342900" lvl="1" indent="-342900"/>
            <a:r>
              <a:rPr lang="en-US" sz="2800" dirty="0">
                <a:solidFill>
                  <a:schemeClr val="bg1"/>
                </a:solidFill>
              </a:rPr>
              <a:t>Phantom 4 pro UAS</a:t>
            </a:r>
          </a:p>
          <a:p>
            <a:pPr marL="457200" lvl="1" indent="0">
              <a:buNone/>
            </a:pPr>
            <a:endParaRPr lang="en-US" dirty="0">
              <a:solidFill>
                <a:schemeClr val="bg1"/>
              </a:solidFill>
            </a:endParaRPr>
          </a:p>
          <a:p>
            <a:pPr lvl="2"/>
            <a:endParaRPr lang="en-US" dirty="0">
              <a:solidFill>
                <a:schemeClr val="bg1"/>
              </a:solidFill>
            </a:endParaRPr>
          </a:p>
          <a:p>
            <a:pPr lvl="1"/>
            <a:endParaRPr lang="en-US" dirty="0">
              <a:solidFill>
                <a:schemeClr val="bg1"/>
              </a:solidFill>
            </a:endParaRPr>
          </a:p>
          <a:p>
            <a:pPr lvl="1"/>
            <a:endParaRPr lang="en-US" dirty="0">
              <a:solidFill>
                <a:schemeClr val="bg1"/>
              </a:solidFill>
            </a:endParaRPr>
          </a:p>
          <a:p>
            <a:pPr marL="457200" lvl="1" indent="0">
              <a:buNone/>
            </a:pP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4789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16">
            <a:extLst>
              <a:ext uri="{FF2B5EF4-FFF2-40B4-BE49-F238E27FC236}">
                <a16:creationId xmlns:a16="http://schemas.microsoft.com/office/drawing/2014/main" id="{A2933400-E269-53AB-E5F5-D441F813725A}"/>
              </a:ext>
            </a:extLst>
          </p:cNvPr>
          <p:cNvSpPr>
            <a:spLocks noGrp="1"/>
          </p:cNvSpPr>
          <p:nvPr>
            <p:ph type="title"/>
          </p:nvPr>
        </p:nvSpPr>
        <p:spPr>
          <a:xfrm>
            <a:off x="838200" y="0"/>
            <a:ext cx="10515600" cy="573897"/>
          </a:xfrm>
        </p:spPr>
        <p:txBody>
          <a:bodyPr>
            <a:normAutofit/>
          </a:bodyPr>
          <a:lstStyle/>
          <a:p>
            <a:r>
              <a:rPr lang="en-US" sz="2800" dirty="0">
                <a:solidFill>
                  <a:schemeClr val="bg1"/>
                </a:solidFill>
              </a:rPr>
              <a:t>Quantile Random Forest Model Covariates</a:t>
            </a:r>
          </a:p>
        </p:txBody>
      </p:sp>
      <p:pic>
        <p:nvPicPr>
          <p:cNvPr id="14" name="Content Placeholder 13">
            <a:extLst>
              <a:ext uri="{FF2B5EF4-FFF2-40B4-BE49-F238E27FC236}">
                <a16:creationId xmlns:a16="http://schemas.microsoft.com/office/drawing/2014/main" id="{84F5AFE4-DC2D-0EF5-BA46-4AAF15E59FA9}"/>
              </a:ext>
            </a:extLst>
          </p:cNvPr>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591671" y="573897"/>
            <a:ext cx="11322423" cy="5504175"/>
          </a:xfrm>
          <a:ln>
            <a:solidFill>
              <a:schemeClr val="bg1"/>
            </a:solidFill>
          </a:ln>
        </p:spPr>
      </p:pic>
    </p:spTree>
    <p:extLst>
      <p:ext uri="{BB962C8B-B14F-4D97-AF65-F5344CB8AC3E}">
        <p14:creationId xmlns:p14="http://schemas.microsoft.com/office/powerpoint/2010/main" val="3997388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9B6437-5583-D9D8-7B57-01855E67B446}"/>
              </a:ext>
            </a:extLst>
          </p:cNvPr>
          <p:cNvPicPr>
            <a:picLocks noChangeAspect="1"/>
          </p:cNvPicPr>
          <p:nvPr/>
        </p:nvPicPr>
        <p:blipFill>
          <a:blip r:embed="rId3">
            <a:clrChange>
              <a:clrFrom>
                <a:srgbClr val="9EB77E"/>
              </a:clrFrom>
              <a:clrTo>
                <a:srgbClr val="9EB77E">
                  <a:alpha val="0"/>
                </a:srgbClr>
              </a:clrTo>
            </a:clrChange>
            <a:extLst>
              <a:ext uri="{28A0092B-C50C-407E-A947-70E740481C1C}">
                <a14:useLocalDpi xmlns:a14="http://schemas.microsoft.com/office/drawing/2010/main" val="0"/>
              </a:ext>
            </a:extLst>
          </a:blip>
          <a:srcRect/>
          <a:stretch/>
        </p:blipFill>
        <p:spPr>
          <a:xfrm>
            <a:off x="1" y="1"/>
            <a:ext cx="12191999" cy="6857999"/>
          </a:xfrm>
          <a:prstGeom prst="rect">
            <a:avLst/>
          </a:prstGeom>
          <a:blipFill dpi="0" rotWithShape="1">
            <a:blip r:embed="rId4">
              <a:alphaModFix amt="69000"/>
            </a:blip>
            <a:srcRect/>
            <a:tile tx="0" ty="0" sx="100000" sy="100000" flip="none" algn="tl"/>
          </a:blipFill>
          <a:ln>
            <a:noFill/>
          </a:ln>
          <a:effectLst>
            <a:outerShdw blurRad="190500" algn="tl" rotWithShape="0">
              <a:srgbClr val="000000">
                <a:alpha val="70000"/>
              </a:srgbClr>
            </a:outerShdw>
          </a:effectLst>
        </p:spPr>
      </p:pic>
      <p:sp>
        <p:nvSpPr>
          <p:cNvPr id="4" name="Title 1">
            <a:extLst>
              <a:ext uri="{FF2B5EF4-FFF2-40B4-BE49-F238E27FC236}">
                <a16:creationId xmlns:a16="http://schemas.microsoft.com/office/drawing/2014/main" id="{E057C113-B160-468F-9E25-2A7A8EDF78F5}"/>
              </a:ext>
            </a:extLst>
          </p:cNvPr>
          <p:cNvSpPr txBox="1">
            <a:spLocks/>
          </p:cNvSpPr>
          <p:nvPr/>
        </p:nvSpPr>
        <p:spPr>
          <a:xfrm>
            <a:off x="285750" y="-12854"/>
            <a:ext cx="10906125" cy="12699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94286"/>
            <a:ext cx="10515600" cy="1407822"/>
          </a:xfrm>
        </p:spPr>
        <p:txBody>
          <a:bodyPr>
            <a:normAutofit/>
          </a:bodyPr>
          <a:lstStyle/>
          <a:p>
            <a:br>
              <a:rPr lang="en-US" sz="2000" dirty="0"/>
            </a:br>
            <a:br>
              <a:rPr lang="en-US" sz="2000" dirty="0"/>
            </a:br>
            <a:endParaRPr lang="en-US" sz="2000" dirty="0"/>
          </a:p>
        </p:txBody>
      </p:sp>
      <p:pic>
        <p:nvPicPr>
          <p:cNvPr id="9" name="Picture 9" descr="A picture containing text, clipart, screenshot&#10;&#10;Description automatically generated">
            <a:extLst>
              <a:ext uri="{FF2B5EF4-FFF2-40B4-BE49-F238E27FC236}">
                <a16:creationId xmlns:a16="http://schemas.microsoft.com/office/drawing/2014/main" id="{A7AD070E-A521-5472-5982-BAEF3C39587C}"/>
              </a:ext>
            </a:extLst>
          </p:cNvPr>
          <p:cNvPicPr>
            <a:picLocks noGrp="1" noChangeAspect="1"/>
          </p:cNvPicPr>
          <p:nvPr>
            <p:ph idx="1"/>
          </p:nvPr>
        </p:nvPicPr>
        <p:blipFill>
          <a:blip r:embed="rId6"/>
          <a:stretch>
            <a:fillRect/>
          </a:stretch>
        </p:blipFill>
        <p:spPr>
          <a:xfrm>
            <a:off x="95006" y="3634004"/>
            <a:ext cx="3297900" cy="1095768"/>
          </a:xfrm>
          <a:prstGeom prst="rect">
            <a:avLst/>
          </a:prstGeom>
        </p:spPr>
      </p:pic>
      <p:pic>
        <p:nvPicPr>
          <p:cNvPr id="10" name="Picture 8" descr="Logo&#10;&#10;Description automatically generated">
            <a:extLst>
              <a:ext uri="{FF2B5EF4-FFF2-40B4-BE49-F238E27FC236}">
                <a16:creationId xmlns:a16="http://schemas.microsoft.com/office/drawing/2014/main" id="{2B34DD6E-DDA8-3EB0-3C58-AEEE3E439D18}"/>
              </a:ext>
            </a:extLst>
          </p:cNvPr>
          <p:cNvPicPr>
            <a:picLocks noChangeAspect="1"/>
          </p:cNvPicPr>
          <p:nvPr/>
        </p:nvPicPr>
        <p:blipFill>
          <a:blip r:embed="rId7"/>
          <a:stretch>
            <a:fillRect/>
          </a:stretch>
        </p:blipFill>
        <p:spPr>
          <a:xfrm>
            <a:off x="95005" y="4861025"/>
            <a:ext cx="1924295" cy="1845769"/>
          </a:xfrm>
          <a:prstGeom prst="rect">
            <a:avLst/>
          </a:prstGeom>
        </p:spPr>
      </p:pic>
      <p:pic>
        <p:nvPicPr>
          <p:cNvPr id="14" name="Picture 13">
            <a:extLst>
              <a:ext uri="{FF2B5EF4-FFF2-40B4-BE49-F238E27FC236}">
                <a16:creationId xmlns:a16="http://schemas.microsoft.com/office/drawing/2014/main" id="{9E9D04D1-AEC8-E01D-24A2-5F04231334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14305" y="4861025"/>
            <a:ext cx="1924295" cy="1845769"/>
          </a:xfrm>
          <a:prstGeom prst="rect">
            <a:avLst/>
          </a:prstGeom>
        </p:spPr>
      </p:pic>
    </p:spTree>
    <p:extLst>
      <p:ext uri="{BB962C8B-B14F-4D97-AF65-F5344CB8AC3E}">
        <p14:creationId xmlns:p14="http://schemas.microsoft.com/office/powerpoint/2010/main" val="339161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16">
            <a:extLst>
              <a:ext uri="{FF2B5EF4-FFF2-40B4-BE49-F238E27FC236}">
                <a16:creationId xmlns:a16="http://schemas.microsoft.com/office/drawing/2014/main" id="{A2933400-E269-53AB-E5F5-D441F813725A}"/>
              </a:ext>
            </a:extLst>
          </p:cNvPr>
          <p:cNvSpPr>
            <a:spLocks noGrp="1"/>
          </p:cNvSpPr>
          <p:nvPr>
            <p:ph type="title"/>
          </p:nvPr>
        </p:nvSpPr>
        <p:spPr>
          <a:xfrm>
            <a:off x="838200" y="0"/>
            <a:ext cx="10515600" cy="573897"/>
          </a:xfrm>
        </p:spPr>
        <p:txBody>
          <a:bodyPr>
            <a:normAutofit/>
          </a:bodyPr>
          <a:lstStyle/>
          <a:p>
            <a:r>
              <a:rPr lang="en-US" sz="2800" dirty="0">
                <a:solidFill>
                  <a:schemeClr val="bg1"/>
                </a:solidFill>
              </a:rPr>
              <a:t>Random Forest Extrapolation Model Globally available attributes (GAAs)</a:t>
            </a:r>
          </a:p>
        </p:txBody>
      </p:sp>
      <p:pic>
        <p:nvPicPr>
          <p:cNvPr id="6" name="Picture 5">
            <a:extLst>
              <a:ext uri="{FF2B5EF4-FFF2-40B4-BE49-F238E27FC236}">
                <a16:creationId xmlns:a16="http://schemas.microsoft.com/office/drawing/2014/main" id="{CB079667-EFE9-6EFA-3C79-974CA4D48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976" y="573897"/>
            <a:ext cx="10210800" cy="4356691"/>
          </a:xfrm>
          <a:prstGeom prst="rect">
            <a:avLst/>
          </a:prstGeom>
        </p:spPr>
      </p:pic>
      <p:sp>
        <p:nvSpPr>
          <p:cNvPr id="8" name="TextBox 7">
            <a:extLst>
              <a:ext uri="{FF2B5EF4-FFF2-40B4-BE49-F238E27FC236}">
                <a16:creationId xmlns:a16="http://schemas.microsoft.com/office/drawing/2014/main" id="{0C8E957E-8505-C57E-2831-12454B96E945}"/>
              </a:ext>
            </a:extLst>
          </p:cNvPr>
          <p:cNvSpPr txBox="1"/>
          <p:nvPr/>
        </p:nvSpPr>
        <p:spPr>
          <a:xfrm>
            <a:off x="1021976" y="5154705"/>
            <a:ext cx="870473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Morgan Bonds 200m CRB linear network</a:t>
            </a:r>
          </a:p>
          <a:p>
            <a:pPr marL="285750" indent="-285750">
              <a:buFont typeface="Arial" panose="020B0604020202020204" pitchFamily="34" charset="0"/>
              <a:buChar char="•"/>
            </a:pPr>
            <a:r>
              <a:rPr lang="en-US" sz="2400" dirty="0">
                <a:solidFill>
                  <a:schemeClr val="bg1"/>
                </a:solidFill>
              </a:rPr>
              <a:t>GAA’s and habitat capacity estimates</a:t>
            </a:r>
          </a:p>
        </p:txBody>
      </p:sp>
    </p:spTree>
    <p:extLst>
      <p:ext uri="{BB962C8B-B14F-4D97-AF65-F5344CB8AC3E}">
        <p14:creationId xmlns:p14="http://schemas.microsoft.com/office/powerpoint/2010/main" val="69122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4F8B31-0B86-E952-164B-520DF3B32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442"/>
          </a:xfrm>
          <a:prstGeom prst="rect">
            <a:avLst/>
          </a:prstGeom>
        </p:spPr>
      </p:pic>
      <p:sp>
        <p:nvSpPr>
          <p:cNvPr id="4" name="Title 1">
            <a:extLst>
              <a:ext uri="{FF2B5EF4-FFF2-40B4-BE49-F238E27FC236}">
                <a16:creationId xmlns:a16="http://schemas.microsoft.com/office/drawing/2014/main" id="{E057C113-B160-468F-9E25-2A7A8EDF78F5}"/>
              </a:ext>
            </a:extLst>
          </p:cNvPr>
          <p:cNvSpPr txBox="1">
            <a:spLocks/>
          </p:cNvSpPr>
          <p:nvPr/>
        </p:nvSpPr>
        <p:spPr>
          <a:xfrm>
            <a:off x="76199" y="112211"/>
            <a:ext cx="5476875" cy="880936"/>
          </a:xfrm>
          <a:prstGeom prst="rect">
            <a:avLst/>
          </a:prstGeom>
          <a:solidFill>
            <a:srgbClr val="000000">
              <a:alpha val="50196"/>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b="1" dirty="0">
                <a:solidFill>
                  <a:schemeClr val="bg1"/>
                </a:solidFill>
                <a:latin typeface="Open Sans"/>
                <a:ea typeface="Open Sans"/>
                <a:cs typeface="Open Sans"/>
              </a:rPr>
              <a:t>Presentation outline</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DA8AF1E0-8DBF-62C7-0E1D-C3026ECCBE0E}"/>
              </a:ext>
            </a:extLst>
          </p:cNvPr>
          <p:cNvSpPr>
            <a:spLocks noGrp="1"/>
          </p:cNvSpPr>
          <p:nvPr>
            <p:ph type="title"/>
          </p:nvPr>
        </p:nvSpPr>
        <p:spPr>
          <a:xfrm>
            <a:off x="838200" y="114769"/>
            <a:ext cx="10515600" cy="1513765"/>
          </a:xfrm>
          <a:noFill/>
        </p:spPr>
        <p:txBody>
          <a:bodyPr>
            <a:normAutofit/>
          </a:bodyPr>
          <a:lstStyle/>
          <a:p>
            <a:br>
              <a:rPr lang="en-US" dirty="0"/>
            </a:br>
            <a:endParaRPr lang="en-US" dirty="0"/>
          </a:p>
        </p:txBody>
      </p:sp>
      <p:sp>
        <p:nvSpPr>
          <p:cNvPr id="10" name="Content Placeholder 9">
            <a:extLst>
              <a:ext uri="{FF2B5EF4-FFF2-40B4-BE49-F238E27FC236}">
                <a16:creationId xmlns:a16="http://schemas.microsoft.com/office/drawing/2014/main" id="{5C00B774-243A-7DB2-F243-EED68388CEC1}"/>
              </a:ext>
            </a:extLst>
          </p:cNvPr>
          <p:cNvSpPr>
            <a:spLocks noGrp="1"/>
          </p:cNvSpPr>
          <p:nvPr>
            <p:ph idx="1"/>
          </p:nvPr>
        </p:nvSpPr>
        <p:spPr>
          <a:xfrm>
            <a:off x="76199" y="993147"/>
            <a:ext cx="5476875" cy="3302127"/>
          </a:xfrm>
          <a:solidFill>
            <a:srgbClr val="000000">
              <a:alpha val="50196"/>
            </a:srgbClr>
          </a:solidFill>
        </p:spPr>
        <p:txBody>
          <a:bodyPr>
            <a:normAutofit/>
          </a:bodyPr>
          <a:lstStyle/>
          <a:p>
            <a:r>
              <a:rPr lang="en-US" b="1" dirty="0">
                <a:solidFill>
                  <a:schemeClr val="bg1"/>
                </a:solidFill>
              </a:rPr>
              <a:t>Motivation, goals and objectives</a:t>
            </a:r>
          </a:p>
          <a:p>
            <a:r>
              <a:rPr lang="en-US" b="1" dirty="0">
                <a:solidFill>
                  <a:schemeClr val="bg1"/>
                </a:solidFill>
              </a:rPr>
              <a:t>Methods</a:t>
            </a:r>
          </a:p>
          <a:p>
            <a:r>
              <a:rPr lang="en-US" b="1" dirty="0">
                <a:solidFill>
                  <a:schemeClr val="bg1"/>
                </a:solidFill>
              </a:rPr>
              <a:t>Locations</a:t>
            </a:r>
          </a:p>
          <a:p>
            <a:r>
              <a:rPr lang="en-US" b="1" dirty="0">
                <a:solidFill>
                  <a:schemeClr val="bg1"/>
                </a:solidFill>
              </a:rPr>
              <a:t>Results: Chinook winter rearing </a:t>
            </a:r>
          </a:p>
          <a:p>
            <a:r>
              <a:rPr lang="en-US" b="1" dirty="0">
                <a:solidFill>
                  <a:schemeClr val="bg1"/>
                </a:solidFill>
              </a:rPr>
              <a:t>Summary</a:t>
            </a:r>
          </a:p>
          <a:p>
            <a:r>
              <a:rPr lang="en-US" b="1" dirty="0">
                <a:solidFill>
                  <a:schemeClr val="bg1"/>
                </a:solidFill>
              </a:rPr>
              <a:t>Questions</a:t>
            </a:r>
          </a:p>
        </p:txBody>
      </p:sp>
    </p:spTree>
    <p:extLst>
      <p:ext uri="{BB962C8B-B14F-4D97-AF65-F5344CB8AC3E}">
        <p14:creationId xmlns:p14="http://schemas.microsoft.com/office/powerpoint/2010/main" val="2367808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9F06CA-9FED-D753-5F5F-2C2AF7BD1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E057C113-B160-468F-9E25-2A7A8EDF78F5}"/>
              </a:ext>
            </a:extLst>
          </p:cNvPr>
          <p:cNvSpPr txBox="1">
            <a:spLocks/>
          </p:cNvSpPr>
          <p:nvPr/>
        </p:nvSpPr>
        <p:spPr>
          <a:xfrm>
            <a:off x="133923" y="272931"/>
            <a:ext cx="10799805" cy="1310987"/>
          </a:xfrm>
          <a:prstGeom prst="rect">
            <a:avLst/>
          </a:prstGeom>
          <a:solidFill>
            <a:srgbClr val="000000">
              <a:alpha val="50196"/>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solidFill>
                <a:schemeClr val="bg1"/>
              </a:solidFill>
              <a:latin typeface="Open Sans"/>
              <a:ea typeface="Open Sans"/>
              <a:cs typeface="Open Sans"/>
            </a:endParaRPr>
          </a:p>
          <a:p>
            <a:pPr>
              <a:lnSpc>
                <a:spcPct val="100000"/>
              </a:lnSpc>
            </a:pPr>
            <a:r>
              <a:rPr lang="en-US" sz="2400" b="1" dirty="0">
                <a:solidFill>
                  <a:schemeClr val="bg1"/>
                </a:solidFill>
                <a:latin typeface="Open Sans"/>
                <a:ea typeface="Open Sans"/>
                <a:cs typeface="Open Sans"/>
              </a:rPr>
              <a:t>Motivation, goals and objectives</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a:extLst>
              <a:ext uri="{FF2B5EF4-FFF2-40B4-BE49-F238E27FC236}">
                <a16:creationId xmlns:a16="http://schemas.microsoft.com/office/drawing/2014/main" id="{50CB5DA5-4116-D55D-97A9-5FA7D2BE4F6C}"/>
              </a:ext>
            </a:extLst>
          </p:cNvPr>
          <p:cNvSpPr>
            <a:spLocks noGrp="1"/>
          </p:cNvSpPr>
          <p:nvPr>
            <p:ph type="title"/>
          </p:nvPr>
        </p:nvSpPr>
        <p:spPr>
          <a:xfrm>
            <a:off x="838200" y="149470"/>
            <a:ext cx="10515600" cy="424428"/>
          </a:xfrm>
        </p:spPr>
        <p:txBody>
          <a:bodyPr>
            <a:normAutofit fontScale="90000"/>
          </a:bodyPr>
          <a:lstStyle/>
          <a:p>
            <a:br>
              <a:rPr lang="en-US" sz="2400" dirty="0"/>
            </a:br>
            <a:br>
              <a:rPr lang="en-US" sz="2400" dirty="0"/>
            </a:br>
            <a:endParaRPr lang="en-US" sz="2400" dirty="0"/>
          </a:p>
        </p:txBody>
      </p:sp>
      <p:sp>
        <p:nvSpPr>
          <p:cNvPr id="10" name="Content Placeholder 9">
            <a:extLst>
              <a:ext uri="{FF2B5EF4-FFF2-40B4-BE49-F238E27FC236}">
                <a16:creationId xmlns:a16="http://schemas.microsoft.com/office/drawing/2014/main" id="{31B32A3B-4711-AAEF-B87A-847A32ECFCDB}"/>
              </a:ext>
            </a:extLst>
          </p:cNvPr>
          <p:cNvSpPr>
            <a:spLocks noGrp="1"/>
          </p:cNvSpPr>
          <p:nvPr>
            <p:ph idx="1"/>
          </p:nvPr>
        </p:nvSpPr>
        <p:spPr>
          <a:xfrm>
            <a:off x="133922" y="1583918"/>
            <a:ext cx="10799805" cy="2656114"/>
          </a:xfrm>
          <a:solidFill>
            <a:srgbClr val="000000">
              <a:alpha val="50196"/>
            </a:srgbClr>
          </a:solidFill>
        </p:spPr>
        <p:txBody>
          <a:bodyPr vert="horz" lIns="91440" tIns="45720" rIns="91440" bIns="45720" rtlCol="0" anchor="t">
            <a:normAutofit/>
          </a:bodyPr>
          <a:lstStyle/>
          <a:p>
            <a:pPr marL="457200" indent="-457200">
              <a:buFont typeface="Arial"/>
              <a:buChar char="•"/>
            </a:pPr>
            <a:r>
              <a:rPr lang="en-US" dirty="0">
                <a:solidFill>
                  <a:schemeClr val="bg1"/>
                </a:solidFill>
                <a:cs typeface="Calibri" panose="020F0502020204030204"/>
              </a:rPr>
              <a:t>High quality habitat characteristics underrepresented in relic datasets (ISEMP-</a:t>
            </a:r>
            <a:r>
              <a:rPr lang="en-US" dirty="0" err="1">
                <a:solidFill>
                  <a:schemeClr val="bg1"/>
                </a:solidFill>
                <a:cs typeface="Calibri" panose="020F0502020204030204"/>
              </a:rPr>
              <a:t>CHaMP</a:t>
            </a:r>
            <a:r>
              <a:rPr lang="en-US" dirty="0">
                <a:solidFill>
                  <a:schemeClr val="bg1"/>
                </a:solidFill>
                <a:cs typeface="Calibri" panose="020F0502020204030204"/>
              </a:rPr>
              <a:t>)</a:t>
            </a:r>
          </a:p>
          <a:p>
            <a:pPr marL="457200" indent="-457200">
              <a:buFont typeface="Arial"/>
              <a:buChar char="•"/>
            </a:pPr>
            <a:r>
              <a:rPr lang="en-US" dirty="0">
                <a:solidFill>
                  <a:schemeClr val="bg1"/>
                </a:solidFill>
                <a:cs typeface="Calibri" panose="020F0502020204030204"/>
              </a:rPr>
              <a:t>High quality habitat vs degraded habitat: </a:t>
            </a:r>
          </a:p>
          <a:p>
            <a:pPr marL="914400" lvl="1" indent="-457200">
              <a:buFont typeface="Arial"/>
              <a:buChar char="•"/>
            </a:pPr>
            <a:r>
              <a:rPr lang="en-US" dirty="0">
                <a:solidFill>
                  <a:schemeClr val="bg1"/>
                </a:solidFill>
                <a:cs typeface="Calibri" panose="020F0502020204030204"/>
              </a:rPr>
              <a:t>Watershed comparisons across the basin</a:t>
            </a:r>
          </a:p>
          <a:p>
            <a:pPr marL="914400" lvl="1" indent="-457200">
              <a:buFont typeface="Arial"/>
              <a:buChar char="•"/>
            </a:pPr>
            <a:r>
              <a:rPr lang="en-US" dirty="0">
                <a:solidFill>
                  <a:schemeClr val="bg1"/>
                </a:solidFill>
                <a:cs typeface="Calibri" panose="020F0502020204030204"/>
              </a:rPr>
              <a:t>Identify target conditions to inform habitat rehabilitation</a:t>
            </a:r>
          </a:p>
          <a:p>
            <a:pPr marL="914400" lvl="1" indent="-457200">
              <a:buFont typeface="Arial"/>
              <a:buChar char="•"/>
            </a:pPr>
            <a:r>
              <a:rPr lang="en-US" dirty="0">
                <a:solidFill>
                  <a:schemeClr val="bg1"/>
                </a:solidFill>
                <a:cs typeface="Calibri" panose="020F0502020204030204"/>
              </a:rPr>
              <a:t>Establish habitat characteristic benchmarks</a:t>
            </a:r>
          </a:p>
          <a:p>
            <a:pPr marL="457200" indent="-457200">
              <a:buFont typeface="Arial"/>
              <a:buChar char="•"/>
            </a:pPr>
            <a:endParaRPr lang="en-US" dirty="0">
              <a:solidFill>
                <a:schemeClr val="bg1"/>
              </a:solidFill>
              <a:cs typeface="Calibri" panose="020F0502020204030204"/>
            </a:endParaRPr>
          </a:p>
          <a:p>
            <a:pPr marL="457200" indent="-457200">
              <a:buFont typeface="Arial"/>
              <a:buChar char="•"/>
            </a:pPr>
            <a:endParaRPr lang="en-US" dirty="0">
              <a:solidFill>
                <a:srgbClr val="000000"/>
              </a:solidFill>
              <a:cs typeface="Calibri" panose="020F0502020204030204"/>
            </a:endParaRPr>
          </a:p>
          <a:p>
            <a:pPr marL="0" indent="0">
              <a:buNone/>
            </a:pPr>
            <a:endParaRPr lang="en-US" dirty="0">
              <a:solidFill>
                <a:srgbClr val="FFFFFF"/>
              </a:solidFill>
              <a:cs typeface="Calibri" panose="020F0502020204030204"/>
            </a:endParaRPr>
          </a:p>
          <a:p>
            <a:endParaRPr lang="en-US" dirty="0">
              <a:solidFill>
                <a:srgbClr val="FFFFFF"/>
              </a:solidFill>
              <a:cs typeface="Calibri" panose="020F0502020204030204"/>
            </a:endParaRPr>
          </a:p>
          <a:p>
            <a:endParaRPr lang="en-US" dirty="0">
              <a:solidFill>
                <a:srgbClr val="000000"/>
              </a:solidFill>
              <a:cs typeface="Calibri" panose="020F0502020204030204"/>
            </a:endParaRPr>
          </a:p>
        </p:txBody>
      </p:sp>
    </p:spTree>
    <p:extLst>
      <p:ext uri="{BB962C8B-B14F-4D97-AF65-F5344CB8AC3E}">
        <p14:creationId xmlns:p14="http://schemas.microsoft.com/office/powerpoint/2010/main" val="2991207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6372D1-4ADE-53A7-D256-66450C4AA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4" name="Title 1">
            <a:extLst>
              <a:ext uri="{FF2B5EF4-FFF2-40B4-BE49-F238E27FC236}">
                <a16:creationId xmlns:a16="http://schemas.microsoft.com/office/drawing/2014/main" id="{E057C113-B160-468F-9E25-2A7A8EDF78F5}"/>
              </a:ext>
            </a:extLst>
          </p:cNvPr>
          <p:cNvSpPr txBox="1">
            <a:spLocks/>
          </p:cNvSpPr>
          <p:nvPr/>
        </p:nvSpPr>
        <p:spPr>
          <a:xfrm>
            <a:off x="838198" y="164823"/>
            <a:ext cx="10515600" cy="818147"/>
          </a:xfrm>
          <a:prstGeom prst="rect">
            <a:avLst/>
          </a:prstGeom>
          <a:solidFill>
            <a:srgbClr val="000000">
              <a:alpha val="50196"/>
            </a:srgb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00000"/>
              </a:lnSpc>
            </a:pPr>
            <a:r>
              <a:rPr lang="en-US" sz="2400" b="1" dirty="0">
                <a:solidFill>
                  <a:schemeClr val="bg1"/>
                </a:solidFill>
                <a:latin typeface="Open Sans"/>
                <a:ea typeface="Open Sans"/>
                <a:cs typeface="Open Sans"/>
              </a:rPr>
              <a:t>Methods</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ontent Placeholder 7">
            <a:extLst>
              <a:ext uri="{FF2B5EF4-FFF2-40B4-BE49-F238E27FC236}">
                <a16:creationId xmlns:a16="http://schemas.microsoft.com/office/drawing/2014/main" id="{7544E124-E08B-267D-DF3C-5BB910612422}"/>
              </a:ext>
            </a:extLst>
          </p:cNvPr>
          <p:cNvSpPr>
            <a:spLocks noGrp="1"/>
          </p:cNvSpPr>
          <p:nvPr>
            <p:ph idx="1"/>
          </p:nvPr>
        </p:nvSpPr>
        <p:spPr>
          <a:xfrm>
            <a:off x="838198" y="982969"/>
            <a:ext cx="10515600" cy="5755905"/>
          </a:xfrm>
          <a:solidFill>
            <a:srgbClr val="000000">
              <a:alpha val="50196"/>
            </a:srgbClr>
          </a:solidFill>
        </p:spPr>
        <p:txBody>
          <a:bodyPr>
            <a:normAutofit fontScale="92500" lnSpcReduction="10000"/>
          </a:bodyPr>
          <a:lstStyle/>
          <a:p>
            <a:r>
              <a:rPr lang="en-US" dirty="0">
                <a:solidFill>
                  <a:schemeClr val="bg1"/>
                </a:solidFill>
              </a:rPr>
              <a:t>Identified reference reaches</a:t>
            </a:r>
          </a:p>
          <a:p>
            <a:r>
              <a:rPr lang="en-US" dirty="0">
                <a:solidFill>
                  <a:schemeClr val="bg1"/>
                </a:solidFill>
              </a:rPr>
              <a:t>Surveyed 27 kilometers using Drone Assisted Stream Habitat protocol (DASH; Carmichael et al. 2019)</a:t>
            </a:r>
          </a:p>
          <a:p>
            <a:r>
              <a:rPr lang="en-US" dirty="0">
                <a:solidFill>
                  <a:schemeClr val="bg1"/>
                </a:solidFill>
              </a:rPr>
              <a:t>Estimated capacity at reach scale- Quantile Random Forest Model </a:t>
            </a:r>
          </a:p>
          <a:p>
            <a:pPr marL="0" indent="0">
              <a:buNone/>
            </a:pPr>
            <a:r>
              <a:rPr lang="en-US" dirty="0">
                <a:solidFill>
                  <a:schemeClr val="bg1"/>
                </a:solidFill>
              </a:rPr>
              <a:t>   (QRF; See et al. 2021)</a:t>
            </a:r>
          </a:p>
          <a:p>
            <a:r>
              <a:rPr lang="en-US" dirty="0">
                <a:solidFill>
                  <a:schemeClr val="bg1"/>
                </a:solidFill>
              </a:rPr>
              <a:t>Estimated watershed capacity- Random Forest Extrapolation Model        (See et al. 2021)</a:t>
            </a:r>
          </a:p>
          <a:p>
            <a:r>
              <a:rPr lang="en-US" dirty="0">
                <a:solidFill>
                  <a:schemeClr val="bg1"/>
                </a:solidFill>
              </a:rPr>
              <a:t>Compared estimates and habitat characteristics to impacted reaches and watersheds</a:t>
            </a:r>
          </a:p>
          <a:p>
            <a:r>
              <a:rPr lang="en-US" dirty="0">
                <a:solidFill>
                  <a:schemeClr val="bg1"/>
                </a:solidFill>
              </a:rPr>
              <a:t>Capacity estimates by species (Chinook salmon and steelhead) and life stage (</a:t>
            </a:r>
            <a:r>
              <a:rPr lang="en-US" dirty="0" err="1">
                <a:solidFill>
                  <a:schemeClr val="bg1"/>
                </a:solidFill>
              </a:rPr>
              <a:t>redds</a:t>
            </a:r>
            <a:r>
              <a:rPr lang="en-US" dirty="0">
                <a:solidFill>
                  <a:schemeClr val="bg1"/>
                </a:solidFill>
              </a:rPr>
              <a:t>, summer, winter)</a:t>
            </a:r>
          </a:p>
          <a:p>
            <a:endParaRPr lang="en-US" sz="1600" dirty="0">
              <a:solidFill>
                <a:schemeClr val="bg1"/>
              </a:solidFill>
            </a:endParaRPr>
          </a:p>
          <a:p>
            <a:pPr marL="0" indent="0">
              <a:buNone/>
            </a:pPr>
            <a:r>
              <a:rPr lang="en-US" sz="1400" b="0" i="0" dirty="0">
                <a:solidFill>
                  <a:schemeClr val="bg1"/>
                </a:solidFill>
                <a:effectLst/>
              </a:rPr>
              <a:t>Carmichael, R. A., M. W. Ackerman, K. See, B. Lott, T. Mackay, and C. Beasley. 2019. Drone Assisted Stream Habitat (DASH) Protocol, DRAFT. </a:t>
            </a:r>
            <a:r>
              <a:rPr lang="en-US" sz="1400" b="0" i="0" dirty="0" err="1">
                <a:solidFill>
                  <a:schemeClr val="bg1"/>
                </a:solidFill>
                <a:effectLst/>
              </a:rPr>
              <a:t>Biomark</a:t>
            </a:r>
            <a:r>
              <a:rPr lang="en-US" sz="1400" b="0" i="0" dirty="0">
                <a:solidFill>
                  <a:schemeClr val="bg1"/>
                </a:solidFill>
                <a:effectLst/>
              </a:rPr>
              <a:t>, Applied Biological Services.</a:t>
            </a:r>
          </a:p>
          <a:p>
            <a:pPr marL="0" indent="0">
              <a:buNone/>
            </a:pPr>
            <a:r>
              <a:rPr lang="en-US" sz="1400" dirty="0">
                <a:solidFill>
                  <a:schemeClr val="bg1"/>
                </a:solidFill>
              </a:rPr>
              <a:t>See, K.E., M.W. Ackerman, R.A. Carmichael, S.L. Hoffman, C. Beasley. 2021. Estimating carrying capacity for juvenile salmon using a quantile forest model. Ecosphere 12(3):e03404. 10.1002/ecs2.3404</a:t>
            </a:r>
          </a:p>
          <a:p>
            <a:endParaRPr lang="en-US" dirty="0">
              <a:solidFill>
                <a:schemeClr val="bg1"/>
              </a:solidFill>
            </a:endParaRP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2" y="0"/>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718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91727"/>
            <a:ext cx="10515600" cy="239199"/>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94286"/>
            <a:ext cx="10515600" cy="1335846"/>
          </a:xfrm>
        </p:spPr>
        <p:txBody>
          <a:bodyPr>
            <a:normAutofit/>
          </a:bodyPr>
          <a:lstStyle/>
          <a:p>
            <a:br>
              <a:rPr lang="en-US" sz="2000" dirty="0"/>
            </a:br>
            <a:br>
              <a:rPr lang="en-US" sz="2000" dirty="0"/>
            </a:br>
            <a:endParaRPr lang="en-US" sz="2000" dirty="0"/>
          </a:p>
        </p:txBody>
      </p:sp>
      <p:pic>
        <p:nvPicPr>
          <p:cNvPr id="22" name="Content Placeholder 21">
            <a:extLst>
              <a:ext uri="{FF2B5EF4-FFF2-40B4-BE49-F238E27FC236}">
                <a16:creationId xmlns:a16="http://schemas.microsoft.com/office/drawing/2014/main" id="{824AFC51-D333-6EAF-920E-03934E89FE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09417" y="211326"/>
            <a:ext cx="8118804" cy="6510845"/>
          </a:xfrm>
        </p:spPr>
      </p:pic>
    </p:spTree>
    <p:extLst>
      <p:ext uri="{BB962C8B-B14F-4D97-AF65-F5344CB8AC3E}">
        <p14:creationId xmlns:p14="http://schemas.microsoft.com/office/powerpoint/2010/main" val="5923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7C113-B160-468F-9E25-2A7A8EDF78F5}"/>
              </a:ext>
            </a:extLst>
          </p:cNvPr>
          <p:cNvSpPr txBox="1">
            <a:spLocks/>
          </p:cNvSpPr>
          <p:nvPr/>
        </p:nvSpPr>
        <p:spPr>
          <a:xfrm>
            <a:off x="670560" y="201425"/>
            <a:ext cx="10683240" cy="6125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b="1" dirty="0">
                <a:solidFill>
                  <a:schemeClr val="bg1"/>
                </a:solidFill>
                <a:latin typeface="Open Sans"/>
                <a:ea typeface="Open Sans"/>
                <a:cs typeface="Open Sans"/>
              </a:rPr>
              <a:t>Watershed Results</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55099"/>
            <a:ext cx="10515600" cy="1037596"/>
          </a:xfrm>
        </p:spPr>
        <p:txBody>
          <a:bodyPr>
            <a:normAutofit fontScale="90000"/>
          </a:bodyPr>
          <a:lstStyle/>
          <a:p>
            <a:br>
              <a:rPr lang="en-US" dirty="0"/>
            </a:br>
            <a:endParaRPr lang="en-US" dirty="0"/>
          </a:p>
        </p:txBody>
      </p:sp>
      <p:pic>
        <p:nvPicPr>
          <p:cNvPr id="9" name="Content Placeholder 8">
            <a:extLst>
              <a:ext uri="{FF2B5EF4-FFF2-40B4-BE49-F238E27FC236}">
                <a16:creationId xmlns:a16="http://schemas.microsoft.com/office/drawing/2014/main" id="{9A15F159-92CA-77BF-7AA1-B3515C01BE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0560" y="573898"/>
            <a:ext cx="9724723" cy="6082678"/>
          </a:xfrm>
        </p:spPr>
      </p:pic>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7267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130628"/>
            <a:ext cx="10515600" cy="975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solidFill>
                <a:schemeClr val="bg1"/>
              </a:solidFill>
              <a:latin typeface="Open Sans"/>
              <a:ea typeface="Open Sans"/>
              <a:cs typeface="Open Sans"/>
            </a:endParaRPr>
          </a:p>
          <a:p>
            <a:pPr>
              <a:lnSpc>
                <a:spcPct val="100000"/>
              </a:lnSpc>
            </a:pPr>
            <a:r>
              <a:rPr lang="en-US" sz="2400" b="1" dirty="0">
                <a:solidFill>
                  <a:schemeClr val="bg1"/>
                </a:solidFill>
                <a:latin typeface="Open Sans"/>
                <a:ea typeface="Open Sans"/>
                <a:cs typeface="Open Sans"/>
              </a:rPr>
              <a:t>Watershed results</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464752"/>
            <a:ext cx="10515600" cy="1303087"/>
          </a:xfrm>
        </p:spPr>
        <p:txBody>
          <a:bodyPr>
            <a:normAutofit/>
          </a:bodyPr>
          <a:lstStyle/>
          <a:p>
            <a:br>
              <a:rPr lang="en-US" sz="2000" dirty="0">
                <a:latin typeface="Open Sans" panose="020B0606030504020204" pitchFamily="34" charset="0"/>
                <a:ea typeface="Open Sans" panose="020B0606030504020204" pitchFamily="34" charset="0"/>
                <a:cs typeface="Open Sans" panose="020B0606030504020204" pitchFamily="34" charset="0"/>
              </a:rPr>
            </a:br>
            <a:br>
              <a:rPr lang="en-US" sz="2000" dirty="0">
                <a:latin typeface="Open Sans" panose="020B0606030504020204" pitchFamily="34" charset="0"/>
                <a:ea typeface="Open Sans" panose="020B0606030504020204" pitchFamily="34" charset="0"/>
                <a:cs typeface="Open Sans" panose="020B0606030504020204" pitchFamily="34" charset="0"/>
              </a:rPr>
            </a:b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Content Placeholder 10">
            <a:extLst>
              <a:ext uri="{FF2B5EF4-FFF2-40B4-BE49-F238E27FC236}">
                <a16:creationId xmlns:a16="http://schemas.microsoft.com/office/drawing/2014/main" id="{61EFF6D6-78A9-429C-6BB1-38E9DB5C31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576883"/>
            <a:ext cx="9773653" cy="6048335"/>
          </a:xfrm>
        </p:spPr>
      </p:pic>
      <p:grpSp>
        <p:nvGrpSpPr>
          <p:cNvPr id="3" name="Group 2">
            <a:extLst>
              <a:ext uri="{FF2B5EF4-FFF2-40B4-BE49-F238E27FC236}">
                <a16:creationId xmlns:a16="http://schemas.microsoft.com/office/drawing/2014/main" id="{46503B92-3696-4E20-8498-4DC6B3F64D02}"/>
              </a:ext>
            </a:extLst>
          </p:cNvPr>
          <p:cNvGrpSpPr/>
          <p:nvPr/>
        </p:nvGrpSpPr>
        <p:grpSpPr>
          <a:xfrm>
            <a:off x="9996854" y="6163408"/>
            <a:ext cx="2195146" cy="697229"/>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996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7C113-B160-468F-9E25-2A7A8EDF78F5}"/>
              </a:ext>
            </a:extLst>
          </p:cNvPr>
          <p:cNvSpPr txBox="1">
            <a:spLocks/>
          </p:cNvSpPr>
          <p:nvPr/>
        </p:nvSpPr>
        <p:spPr>
          <a:xfrm>
            <a:off x="838200" y="0"/>
            <a:ext cx="10515600" cy="7997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00000"/>
              </a:lnSpc>
            </a:pPr>
            <a:r>
              <a:rPr lang="en-US" sz="2400" b="1" dirty="0">
                <a:solidFill>
                  <a:schemeClr val="bg1"/>
                </a:solidFill>
                <a:latin typeface="Open Sans"/>
                <a:ea typeface="Open Sans"/>
                <a:cs typeface="Open Sans"/>
              </a:rPr>
              <a:t>Reach scale results</a:t>
            </a:r>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3000" dirty="0">
              <a:solidFill>
                <a:srgbClr val="69914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F052835A-DB44-96EF-914D-3CA2E66699F2}"/>
              </a:ext>
            </a:extLst>
          </p:cNvPr>
          <p:cNvSpPr>
            <a:spLocks noGrp="1"/>
          </p:cNvSpPr>
          <p:nvPr>
            <p:ph type="title"/>
          </p:nvPr>
        </p:nvSpPr>
        <p:spPr>
          <a:xfrm>
            <a:off x="838200" y="94285"/>
            <a:ext cx="10515600" cy="1052861"/>
          </a:xfrm>
        </p:spPr>
        <p:txBody>
          <a:bodyPr>
            <a:normAutofit/>
          </a:bodyPr>
          <a:lstStyle/>
          <a:p>
            <a:br>
              <a:rPr lang="en-US" sz="2000" dirty="0"/>
            </a:br>
            <a:br>
              <a:rPr lang="en-US" sz="2000" dirty="0"/>
            </a:br>
            <a:endParaRPr lang="en-US" sz="2000" dirty="0"/>
          </a:p>
        </p:txBody>
      </p:sp>
      <p:grpSp>
        <p:nvGrpSpPr>
          <p:cNvPr id="3" name="Group 2">
            <a:extLst>
              <a:ext uri="{FF2B5EF4-FFF2-40B4-BE49-F238E27FC236}">
                <a16:creationId xmlns:a16="http://schemas.microsoft.com/office/drawing/2014/main" id="{46503B92-3696-4E20-8498-4DC6B3F64D02}"/>
              </a:ext>
            </a:extLst>
          </p:cNvPr>
          <p:cNvGrpSpPr/>
          <p:nvPr/>
        </p:nvGrpSpPr>
        <p:grpSpPr>
          <a:xfrm>
            <a:off x="9965094" y="6167536"/>
            <a:ext cx="2226905" cy="690464"/>
            <a:chOff x="1711806" y="4659872"/>
            <a:chExt cx="3749040" cy="1137548"/>
          </a:xfrm>
        </p:grpSpPr>
        <p:pic>
          <p:nvPicPr>
            <p:cNvPr id="5" name="Picture 4" descr="Text&#10;&#10;Description automatically generated">
              <a:extLst>
                <a:ext uri="{FF2B5EF4-FFF2-40B4-BE49-F238E27FC236}">
                  <a16:creationId xmlns:a16="http://schemas.microsoft.com/office/drawing/2014/main" id="{2D677DF2-FD38-4CEC-866D-C5607B932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806" y="4659872"/>
              <a:ext cx="3749040" cy="1133333"/>
            </a:xfrm>
            <a:prstGeom prst="rect">
              <a:avLst/>
            </a:prstGeom>
            <a:solidFill>
              <a:srgbClr val="616161"/>
            </a:solidFill>
          </p:spPr>
        </p:pic>
        <p:sp>
          <p:nvSpPr>
            <p:cNvPr id="2" name="Rectangle 1">
              <a:extLst>
                <a:ext uri="{FF2B5EF4-FFF2-40B4-BE49-F238E27FC236}">
                  <a16:creationId xmlns:a16="http://schemas.microsoft.com/office/drawing/2014/main" id="{9D9F1F21-2A36-4B3F-AAB4-B1989FD86FE0}"/>
                </a:ext>
              </a:extLst>
            </p:cNvPr>
            <p:cNvSpPr/>
            <p:nvPr/>
          </p:nvSpPr>
          <p:spPr>
            <a:xfrm>
              <a:off x="1711806" y="4659872"/>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9796ABB-860E-47E3-AEE0-73AF77599197}"/>
                </a:ext>
              </a:extLst>
            </p:cNvPr>
            <p:cNvSpPr/>
            <p:nvPr/>
          </p:nvSpPr>
          <p:spPr>
            <a:xfrm>
              <a:off x="1711806" y="5605374"/>
              <a:ext cx="3749040" cy="192046"/>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Content Placeholder 15">
            <a:extLst>
              <a:ext uri="{FF2B5EF4-FFF2-40B4-BE49-F238E27FC236}">
                <a16:creationId xmlns:a16="http://schemas.microsoft.com/office/drawing/2014/main" id="{B84C240E-2EDD-100D-F512-9A04797D4D8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38463" y="620715"/>
            <a:ext cx="8313821" cy="5775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7654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4.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4B73F353D9E0419E70A20A8B29BCCE" ma:contentTypeVersion="16" ma:contentTypeDescription="Create a new document." ma:contentTypeScope="" ma:versionID="e117d2ea771b215ea2a99ca4f0124104">
  <xsd:schema xmlns:xsd="http://www.w3.org/2001/XMLSchema" xmlns:xs="http://www.w3.org/2001/XMLSchema" xmlns:p="http://schemas.microsoft.com/office/2006/metadata/properties" xmlns:ns2="003878b6-6f18-4a06-86c0-ca169db0a417" xmlns:ns3="6fd61f6b-6857-40cd-9f77-bf387b3c9404" targetNamespace="http://schemas.microsoft.com/office/2006/metadata/properties" ma:root="true" ma:fieldsID="62aa5a2fc82dc471e2b1263828cf0352" ns2:_="" ns3:_="">
    <xsd:import namespace="003878b6-6f18-4a06-86c0-ca169db0a417"/>
    <xsd:import namespace="6fd61f6b-6857-40cd-9f77-bf387b3c940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878b6-6f18-4a06-86c0-ca169db0a4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1c22f8a-e4f6-46e0-a9fd-c4757f941dc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fd61f6b-6857-40cd-9f77-bf387b3c9404"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8ce5e3d-da6f-4b04-90e4-76ab6531e1ab}" ma:internalName="TaxCatchAll" ma:showField="CatchAllData" ma:web="6fd61f6b-6857-40cd-9f77-bf387b3c94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6fd61f6b-6857-40cd-9f77-bf387b3c9404" xsi:nil="true"/>
    <lcf76f155ced4ddcb4097134ff3c332f xmlns="003878b6-6f18-4a06-86c0-ca169db0a41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E70723-12BB-425C-AB6D-4860B6BDDC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878b6-6f18-4a06-86c0-ca169db0a417"/>
    <ds:schemaRef ds:uri="6fd61f6b-6857-40cd-9f77-bf387b3c94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F52892-31A7-4663-8AAF-E075B890B4A9}">
  <ds:schemaRefs>
    <ds:schemaRef ds:uri="http://purl.org/dc/dcmitype/"/>
    <ds:schemaRef ds:uri="6fd61f6b-6857-40cd-9f77-bf387b3c9404"/>
    <ds:schemaRef ds:uri="003878b6-6f18-4a06-86c0-ca169db0a417"/>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0C4879B8-1F2B-423B-91DF-C15DC27048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5954</TotalTime>
  <Words>2602</Words>
  <Application>Microsoft Office PowerPoint</Application>
  <PresentationFormat>Widescreen</PresentationFormat>
  <Paragraphs>155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Open Sans</vt:lpstr>
      <vt:lpstr>Office Theme</vt:lpstr>
      <vt:lpstr>Drone Assisted Stream Habitat (DASH) Surveys:  What high-quality habitat can teach us about habitat rehabilitation</vt:lpstr>
      <vt:lpstr>  </vt:lpstr>
      <vt:lpstr> </vt:lpstr>
      <vt:lpstr>  </vt:lpstr>
      <vt:lpstr>PowerPoint Presentation</vt:lpstr>
      <vt:lpstr>  </vt:lpstr>
      <vt:lpstr> </vt:lpstr>
      <vt:lpstr>  </vt:lpstr>
      <vt:lpstr>  </vt:lpstr>
      <vt:lpstr>  </vt:lpstr>
      <vt:lpstr>  </vt:lpstr>
      <vt:lpstr>Site Comparison  winter capacity  </vt:lpstr>
      <vt:lpstr>Site Comparison  channel unit frequency  </vt:lpstr>
      <vt:lpstr>Site Comparison  fish cover  </vt:lpstr>
      <vt:lpstr>PowerPoint Presentation</vt:lpstr>
      <vt:lpstr>PowerPoint Presentation</vt:lpstr>
      <vt:lpstr>PowerPoint Presentation</vt:lpstr>
      <vt:lpstr>PowerPoint Presentation</vt:lpstr>
      <vt:lpstr>Quantile Random Forest Model Covariates</vt:lpstr>
      <vt:lpstr>Random Forest Extrapolation Model Globally available attributes (GAAs)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Assisted Stream Habitat (DASH) Protocol: Increasing the Accuracy &amp; Efficiency of Data Collection for Large Spatial Scales</dc:title>
  <dc:creator>Mike Ackerman</dc:creator>
  <cp:lastModifiedBy>Tulley Mackey</cp:lastModifiedBy>
  <cp:revision>288</cp:revision>
  <dcterms:created xsi:type="dcterms:W3CDTF">2022-01-13T14:36:55Z</dcterms:created>
  <dcterms:modified xsi:type="dcterms:W3CDTF">2022-08-24T17:32:55Z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0x0101001A4B73F353D9E0419E70A20A8B29BCCE</vt:lpwstr>
  </property>
  <property fmtid="{D5CDD505-2E9C-101B-9397-08002B2CF9AE}" pid="3" name="MediaServiceImageTags">
    <vt:lpwstr/>
  </property>
</Properties>
</file>